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0" r:id="rId2"/>
    <p:sldId id="332" r:id="rId3"/>
    <p:sldId id="346" r:id="rId4"/>
    <p:sldId id="343" r:id="rId5"/>
    <p:sldId id="342" r:id="rId6"/>
    <p:sldId id="347" r:id="rId7"/>
    <p:sldId id="348" r:id="rId8"/>
    <p:sldId id="349" r:id="rId9"/>
    <p:sldId id="351" r:id="rId10"/>
    <p:sldId id="352" r:id="rId11"/>
    <p:sldId id="353" r:id="rId12"/>
    <p:sldId id="354" r:id="rId13"/>
    <p:sldId id="355" r:id="rId14"/>
    <p:sldId id="350" r:id="rId15"/>
    <p:sldId id="358" r:id="rId16"/>
    <p:sldId id="360" r:id="rId17"/>
    <p:sldId id="359" r:id="rId18"/>
    <p:sldId id="357" r:id="rId19"/>
    <p:sldId id="356" r:id="rId20"/>
    <p:sldId id="361"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n Didier" initials="JD" lastIdx="0" clrIdx="0">
    <p:extLst>
      <p:ext uri="{19B8F6BF-5375-455C-9EA6-DF929625EA0E}">
        <p15:presenceInfo xmlns:p15="http://schemas.microsoft.com/office/powerpoint/2012/main" userId="Julian Didier" providerId="None"/>
      </p:ext>
    </p:extLst>
  </p:cmAuthor>
  <p:cmAuthor id="2" name="Anne-Catherine Roch" initials="AR" lastIdx="26" clrIdx="1">
    <p:extLst>
      <p:ext uri="{19B8F6BF-5375-455C-9EA6-DF929625EA0E}">
        <p15:presenceInfo xmlns:p15="http://schemas.microsoft.com/office/powerpoint/2012/main" userId="S-1-5-21-1043115678-39233931-2187261319-14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690" autoAdjust="0"/>
  </p:normalViewPr>
  <p:slideViewPr>
    <p:cSldViewPr snapToGrid="0">
      <p:cViewPr varScale="1">
        <p:scale>
          <a:sx n="61" d="100"/>
          <a:sy n="61" d="100"/>
        </p:scale>
        <p:origin x="126" y="60"/>
      </p:cViewPr>
      <p:guideLst/>
    </p:cSldViewPr>
  </p:slideViewPr>
  <p:notesTextViewPr>
    <p:cViewPr>
      <p:scale>
        <a:sx n="1" d="1"/>
        <a:sy n="1" d="1"/>
      </p:scale>
      <p:origin x="0" y="0"/>
    </p:cViewPr>
  </p:notesTextViewPr>
  <p:sorterViewPr>
    <p:cViewPr varScale="1">
      <p:scale>
        <a:sx n="1" d="1"/>
        <a:sy n="1" d="1"/>
      </p:scale>
      <p:origin x="0" y="-110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EF852-8FF6-4170-AFFA-901EA1102C0F}" type="datetimeFigureOut">
              <a:rPr lang="fr-FR" smtClean="0"/>
              <a:t>25/04/2026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A69DC-3B28-429B-9BFE-5D8CB6698766}" type="slidenum">
              <a:rPr lang="fr-FR" smtClean="0"/>
              <a:t>‹N°›</a:t>
            </a:fld>
            <a:endParaRPr lang="fr-FR"/>
          </a:p>
        </p:txBody>
      </p:sp>
    </p:spTree>
    <p:extLst>
      <p:ext uri="{BB962C8B-B14F-4D97-AF65-F5344CB8AC3E}">
        <p14:creationId xmlns:p14="http://schemas.microsoft.com/office/powerpoint/2010/main" val="86714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41A3FD-371A-4BA3-88EE-D1C3E3754B61}"/>
              </a:ext>
            </a:extLst>
          </p:cNvPr>
          <p:cNvSpPr/>
          <p:nvPr userDrawn="1"/>
        </p:nvSpPr>
        <p:spPr>
          <a:xfrm>
            <a:off x="0" y="-8849"/>
            <a:ext cx="12192000" cy="14189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pic>
        <p:nvPicPr>
          <p:cNvPr id="9" name="Image 8">
            <a:extLst>
              <a:ext uri="{FF2B5EF4-FFF2-40B4-BE49-F238E27FC236}">
                <a16:creationId xmlns:a16="http://schemas.microsoft.com/office/drawing/2014/main" id="{195EFBCE-DC5D-4387-9DC6-3A38EBC8C1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0171" b="16229"/>
          <a:stretch/>
        </p:blipFill>
        <p:spPr>
          <a:xfrm>
            <a:off x="195955" y="136525"/>
            <a:ext cx="1322185" cy="1128197"/>
          </a:xfrm>
          <a:prstGeom prst="rect">
            <a:avLst/>
          </a:prstGeom>
        </p:spPr>
      </p:pic>
      <p:sp>
        <p:nvSpPr>
          <p:cNvPr id="10" name="Rectangle 9">
            <a:extLst>
              <a:ext uri="{FF2B5EF4-FFF2-40B4-BE49-F238E27FC236}">
                <a16:creationId xmlns:a16="http://schemas.microsoft.com/office/drawing/2014/main" id="{CAD016F7-7AF9-4C4F-80C6-BEA8C7624356}"/>
              </a:ext>
            </a:extLst>
          </p:cNvPr>
          <p:cNvSpPr/>
          <p:nvPr userDrawn="1"/>
        </p:nvSpPr>
        <p:spPr>
          <a:xfrm>
            <a:off x="4336934" y="189390"/>
            <a:ext cx="3908058" cy="1077218"/>
          </a:xfrm>
          <a:prstGeom prst="rect">
            <a:avLst/>
          </a:prstGeom>
          <a:noFill/>
        </p:spPr>
        <p:txBody>
          <a:bodyPr wrap="none" lIns="91440" tIns="45720" rIns="91440" bIns="45720">
            <a:spAutoFit/>
          </a:bodyPr>
          <a:lstStyle/>
          <a:p>
            <a:pPr algn="ctr"/>
            <a:r>
              <a:rPr lang="fr-FR" sz="3200" b="0" cap="none" spc="0" dirty="0">
                <a:ln w="0"/>
                <a:solidFill>
                  <a:schemeClr val="accent1"/>
                </a:solidFill>
                <a:effectLst>
                  <a:outerShdw blurRad="38100" dist="25400" dir="5400000" algn="ctr" rotWithShape="0">
                    <a:srgbClr val="6E747A">
                      <a:alpha val="43000"/>
                    </a:srgbClr>
                  </a:outerShdw>
                </a:effectLst>
              </a:rPr>
              <a:t>Journées de l’ANISST </a:t>
            </a:r>
          </a:p>
          <a:p>
            <a:pPr algn="ctr"/>
            <a:r>
              <a:rPr lang="fr-FR" sz="3200" b="0" cap="none" spc="0" dirty="0">
                <a:ln w="0"/>
                <a:solidFill>
                  <a:schemeClr val="accent1"/>
                </a:solidFill>
                <a:effectLst>
                  <a:outerShdw blurRad="38100" dist="25400" dir="5400000" algn="ctr" rotWithShape="0">
                    <a:srgbClr val="6E747A">
                      <a:alpha val="43000"/>
                    </a:srgbClr>
                  </a:outerShdw>
                </a:effectLst>
              </a:rPr>
              <a:t>Du 28 au 30 avril 2026</a:t>
            </a:r>
          </a:p>
        </p:txBody>
      </p:sp>
    </p:spTree>
    <p:extLst>
      <p:ext uri="{BB962C8B-B14F-4D97-AF65-F5344CB8AC3E}">
        <p14:creationId xmlns:p14="http://schemas.microsoft.com/office/powerpoint/2010/main" val="20425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C233C8-67BF-4899-A4CF-FC4E2244CB7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AFB4608-5E41-485D-A351-4BAE744B8FFA}"/>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56309D-6EA8-4310-9E99-37F228AC6D42}"/>
              </a:ext>
            </a:extLst>
          </p:cNvPr>
          <p:cNvSpPr>
            <a:spLocks noGrp="1"/>
          </p:cNvSpPr>
          <p:nvPr>
            <p:ph type="dt" sz="half" idx="10"/>
          </p:nvPr>
        </p:nvSpPr>
        <p:spPr/>
        <p:txBody>
          <a:bodyPr/>
          <a:lstStyle/>
          <a:p>
            <a:fld id="{9AB60AED-B601-4FE5-B155-A65E718D07AB}" type="datetimeFigureOut">
              <a:rPr lang="fr-FR" smtClean="0"/>
              <a:t>25/04/2026</a:t>
            </a:fld>
            <a:endParaRPr lang="fr-FR"/>
          </a:p>
        </p:txBody>
      </p:sp>
      <p:sp>
        <p:nvSpPr>
          <p:cNvPr id="5" name="Espace réservé du pied de page 4">
            <a:extLst>
              <a:ext uri="{FF2B5EF4-FFF2-40B4-BE49-F238E27FC236}">
                <a16:creationId xmlns:a16="http://schemas.microsoft.com/office/drawing/2014/main" id="{D7149FF9-330F-49FF-BA31-7B05C32239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CE097B-F7A5-485B-84DB-EF8C2B789C6D}"/>
              </a:ext>
            </a:extLst>
          </p:cNvPr>
          <p:cNvSpPr>
            <a:spLocks noGrp="1"/>
          </p:cNvSpPr>
          <p:nvPr>
            <p:ph type="sldNum" sz="quarter" idx="12"/>
          </p:nvPr>
        </p:nvSpPr>
        <p:spPr/>
        <p:txBody>
          <a:bodyPr/>
          <a:lstStyle/>
          <a:p>
            <a:fld id="{2C051A3E-2DF7-4B35-8EA6-72712EB4F5F4}" type="slidenum">
              <a:rPr lang="fr-FR" smtClean="0"/>
              <a:t>‹N°›</a:t>
            </a:fld>
            <a:endParaRPr lang="fr-FR"/>
          </a:p>
        </p:txBody>
      </p:sp>
    </p:spTree>
    <p:extLst>
      <p:ext uri="{BB962C8B-B14F-4D97-AF65-F5344CB8AC3E}">
        <p14:creationId xmlns:p14="http://schemas.microsoft.com/office/powerpoint/2010/main" val="52211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AEA1D3B-8761-49FC-A8F1-9D42827F834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93FAF54-F8EA-4767-86AD-37F5750720F1}"/>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3554E0E-D0AC-4A6B-8110-CD0C515915A3}"/>
              </a:ext>
            </a:extLst>
          </p:cNvPr>
          <p:cNvSpPr>
            <a:spLocks noGrp="1"/>
          </p:cNvSpPr>
          <p:nvPr>
            <p:ph type="dt" sz="half" idx="10"/>
          </p:nvPr>
        </p:nvSpPr>
        <p:spPr/>
        <p:txBody>
          <a:bodyPr/>
          <a:lstStyle/>
          <a:p>
            <a:fld id="{9AB60AED-B601-4FE5-B155-A65E718D07AB}" type="datetimeFigureOut">
              <a:rPr lang="fr-FR" smtClean="0"/>
              <a:t>25/04/2026</a:t>
            </a:fld>
            <a:endParaRPr lang="fr-FR"/>
          </a:p>
        </p:txBody>
      </p:sp>
      <p:sp>
        <p:nvSpPr>
          <p:cNvPr id="5" name="Espace réservé du pied de page 4">
            <a:extLst>
              <a:ext uri="{FF2B5EF4-FFF2-40B4-BE49-F238E27FC236}">
                <a16:creationId xmlns:a16="http://schemas.microsoft.com/office/drawing/2014/main" id="{1CA2EE64-0CD4-4865-9558-5C371B4E77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259EF6-2B14-4B76-B4B1-61BFFB32969E}"/>
              </a:ext>
            </a:extLst>
          </p:cNvPr>
          <p:cNvSpPr>
            <a:spLocks noGrp="1"/>
          </p:cNvSpPr>
          <p:nvPr>
            <p:ph type="sldNum" sz="quarter" idx="12"/>
          </p:nvPr>
        </p:nvSpPr>
        <p:spPr/>
        <p:txBody>
          <a:bodyPr/>
          <a:lstStyle/>
          <a:p>
            <a:fld id="{2C051A3E-2DF7-4B35-8EA6-72712EB4F5F4}" type="slidenum">
              <a:rPr lang="fr-FR" smtClean="0"/>
              <a:t>‹N°›</a:t>
            </a:fld>
            <a:endParaRPr lang="fr-FR"/>
          </a:p>
        </p:txBody>
      </p:sp>
    </p:spTree>
    <p:extLst>
      <p:ext uri="{BB962C8B-B14F-4D97-AF65-F5344CB8AC3E}">
        <p14:creationId xmlns:p14="http://schemas.microsoft.com/office/powerpoint/2010/main" val="318987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6C16B0-F8BC-412D-8591-CE561BD982D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CD6678A-2F00-4A74-B105-A1A3E2DBF7B8}"/>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FB40CF-BC50-4BD6-A203-0346CC5FEDA2}"/>
              </a:ext>
            </a:extLst>
          </p:cNvPr>
          <p:cNvSpPr>
            <a:spLocks noGrp="1"/>
          </p:cNvSpPr>
          <p:nvPr>
            <p:ph type="dt" sz="half" idx="10"/>
          </p:nvPr>
        </p:nvSpPr>
        <p:spPr/>
        <p:txBody>
          <a:bodyPr/>
          <a:lstStyle/>
          <a:p>
            <a:fld id="{9AB60AED-B601-4FE5-B155-A65E718D07AB}" type="datetimeFigureOut">
              <a:rPr lang="fr-FR" smtClean="0"/>
              <a:t>25/04/2026</a:t>
            </a:fld>
            <a:endParaRPr lang="fr-FR"/>
          </a:p>
        </p:txBody>
      </p:sp>
      <p:sp>
        <p:nvSpPr>
          <p:cNvPr id="5" name="Espace réservé du pied de page 4">
            <a:extLst>
              <a:ext uri="{FF2B5EF4-FFF2-40B4-BE49-F238E27FC236}">
                <a16:creationId xmlns:a16="http://schemas.microsoft.com/office/drawing/2014/main" id="{E02B6B1F-6FFE-4A3A-B8E7-E2EA5996B5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3C54AA-66B5-41EE-8B6F-E2B2D7F91CC0}"/>
              </a:ext>
            </a:extLst>
          </p:cNvPr>
          <p:cNvSpPr>
            <a:spLocks noGrp="1"/>
          </p:cNvSpPr>
          <p:nvPr>
            <p:ph type="sldNum" sz="quarter" idx="12"/>
          </p:nvPr>
        </p:nvSpPr>
        <p:spPr/>
        <p:txBody>
          <a:bodyPr/>
          <a:lstStyle/>
          <a:p>
            <a:fld id="{2C051A3E-2DF7-4B35-8EA6-72712EB4F5F4}" type="slidenum">
              <a:rPr lang="fr-FR" smtClean="0"/>
              <a:t>‹N°›</a:t>
            </a:fld>
            <a:endParaRPr lang="fr-FR"/>
          </a:p>
        </p:txBody>
      </p:sp>
    </p:spTree>
    <p:extLst>
      <p:ext uri="{BB962C8B-B14F-4D97-AF65-F5344CB8AC3E}">
        <p14:creationId xmlns:p14="http://schemas.microsoft.com/office/powerpoint/2010/main" val="373874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360986-34E1-4027-9507-F50D3F5074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EA14B78-C503-4812-B9AD-3422AF340D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A4FBAD55-1575-4642-A201-0ED6AA5930F3}"/>
              </a:ext>
            </a:extLst>
          </p:cNvPr>
          <p:cNvSpPr>
            <a:spLocks noGrp="1"/>
          </p:cNvSpPr>
          <p:nvPr>
            <p:ph type="dt" sz="half" idx="10"/>
          </p:nvPr>
        </p:nvSpPr>
        <p:spPr/>
        <p:txBody>
          <a:bodyPr/>
          <a:lstStyle/>
          <a:p>
            <a:fld id="{9AB60AED-B601-4FE5-B155-A65E718D07AB}" type="datetimeFigureOut">
              <a:rPr lang="fr-FR" smtClean="0"/>
              <a:t>25/04/2026</a:t>
            </a:fld>
            <a:endParaRPr lang="fr-FR"/>
          </a:p>
        </p:txBody>
      </p:sp>
      <p:sp>
        <p:nvSpPr>
          <p:cNvPr id="5" name="Espace réservé du pied de page 4">
            <a:extLst>
              <a:ext uri="{FF2B5EF4-FFF2-40B4-BE49-F238E27FC236}">
                <a16:creationId xmlns:a16="http://schemas.microsoft.com/office/drawing/2014/main" id="{11217BFF-D385-4B2B-8AAA-118929D232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8124C31-C1DC-4D51-B1D8-AAEEFD0DA99E}"/>
              </a:ext>
            </a:extLst>
          </p:cNvPr>
          <p:cNvSpPr>
            <a:spLocks noGrp="1"/>
          </p:cNvSpPr>
          <p:nvPr>
            <p:ph type="sldNum" sz="quarter" idx="12"/>
          </p:nvPr>
        </p:nvSpPr>
        <p:spPr/>
        <p:txBody>
          <a:bodyPr/>
          <a:lstStyle/>
          <a:p>
            <a:fld id="{2C051A3E-2DF7-4B35-8EA6-72712EB4F5F4}" type="slidenum">
              <a:rPr lang="fr-FR" smtClean="0"/>
              <a:t>‹N°›</a:t>
            </a:fld>
            <a:endParaRPr lang="fr-FR"/>
          </a:p>
        </p:txBody>
      </p:sp>
    </p:spTree>
    <p:extLst>
      <p:ext uri="{BB962C8B-B14F-4D97-AF65-F5344CB8AC3E}">
        <p14:creationId xmlns:p14="http://schemas.microsoft.com/office/powerpoint/2010/main" val="258213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5F4A4A-F666-4D40-8A7A-6FD7B0B7ADA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0D9D992-AFFD-4F2E-A660-BCA351EE4C72}"/>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D839C95-B49D-474C-810C-82D4E44D171F}"/>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D64B83A-EB52-42B5-BA08-3AFF590AC7E4}"/>
              </a:ext>
            </a:extLst>
          </p:cNvPr>
          <p:cNvSpPr>
            <a:spLocks noGrp="1"/>
          </p:cNvSpPr>
          <p:nvPr>
            <p:ph type="dt" sz="half" idx="10"/>
          </p:nvPr>
        </p:nvSpPr>
        <p:spPr/>
        <p:txBody>
          <a:bodyPr/>
          <a:lstStyle/>
          <a:p>
            <a:fld id="{9AB60AED-B601-4FE5-B155-A65E718D07AB}" type="datetimeFigureOut">
              <a:rPr lang="fr-FR" smtClean="0"/>
              <a:t>25/04/2026</a:t>
            </a:fld>
            <a:endParaRPr lang="fr-FR"/>
          </a:p>
        </p:txBody>
      </p:sp>
      <p:sp>
        <p:nvSpPr>
          <p:cNvPr id="6" name="Espace réservé du pied de page 5">
            <a:extLst>
              <a:ext uri="{FF2B5EF4-FFF2-40B4-BE49-F238E27FC236}">
                <a16:creationId xmlns:a16="http://schemas.microsoft.com/office/drawing/2014/main" id="{782FC3ED-A713-4647-8B67-C9162E0091D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46F07C4-102E-47E2-A42B-32C9F6A96916}"/>
              </a:ext>
            </a:extLst>
          </p:cNvPr>
          <p:cNvSpPr>
            <a:spLocks noGrp="1"/>
          </p:cNvSpPr>
          <p:nvPr>
            <p:ph type="sldNum" sz="quarter" idx="12"/>
          </p:nvPr>
        </p:nvSpPr>
        <p:spPr/>
        <p:txBody>
          <a:bodyPr/>
          <a:lstStyle/>
          <a:p>
            <a:fld id="{2C051A3E-2DF7-4B35-8EA6-72712EB4F5F4}" type="slidenum">
              <a:rPr lang="fr-FR" smtClean="0"/>
              <a:t>‹N°›</a:t>
            </a:fld>
            <a:endParaRPr lang="fr-FR"/>
          </a:p>
        </p:txBody>
      </p:sp>
    </p:spTree>
    <p:extLst>
      <p:ext uri="{BB962C8B-B14F-4D97-AF65-F5344CB8AC3E}">
        <p14:creationId xmlns:p14="http://schemas.microsoft.com/office/powerpoint/2010/main" val="3951458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C1AE9A-7120-4F66-876E-B5FD0F94BF9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7B3DC46-E189-4FAB-870F-2B25F73050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F2A9073-5D0F-4F5F-9E9C-DD1C938720DD}"/>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CF5D19E-4751-4C34-BB27-942C970CC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6061A478-8BC0-484C-AE72-FAC9CE81DC4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5D03066-E0E9-4AC1-A63F-FCD14C9649CD}"/>
              </a:ext>
            </a:extLst>
          </p:cNvPr>
          <p:cNvSpPr>
            <a:spLocks noGrp="1"/>
          </p:cNvSpPr>
          <p:nvPr>
            <p:ph type="dt" sz="half" idx="10"/>
          </p:nvPr>
        </p:nvSpPr>
        <p:spPr/>
        <p:txBody>
          <a:bodyPr/>
          <a:lstStyle/>
          <a:p>
            <a:fld id="{9AB60AED-B601-4FE5-B155-A65E718D07AB}" type="datetimeFigureOut">
              <a:rPr lang="fr-FR" smtClean="0"/>
              <a:t>25/04/2026</a:t>
            </a:fld>
            <a:endParaRPr lang="fr-FR"/>
          </a:p>
        </p:txBody>
      </p:sp>
      <p:sp>
        <p:nvSpPr>
          <p:cNvPr id="8" name="Espace réservé du pied de page 7">
            <a:extLst>
              <a:ext uri="{FF2B5EF4-FFF2-40B4-BE49-F238E27FC236}">
                <a16:creationId xmlns:a16="http://schemas.microsoft.com/office/drawing/2014/main" id="{248A7387-E7E4-48CE-A918-09122A0818B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426B77E-A619-4DA2-A0C4-2DDA1FD8F1ED}"/>
              </a:ext>
            </a:extLst>
          </p:cNvPr>
          <p:cNvSpPr>
            <a:spLocks noGrp="1"/>
          </p:cNvSpPr>
          <p:nvPr>
            <p:ph type="sldNum" sz="quarter" idx="12"/>
          </p:nvPr>
        </p:nvSpPr>
        <p:spPr/>
        <p:txBody>
          <a:bodyPr/>
          <a:lstStyle/>
          <a:p>
            <a:fld id="{2C051A3E-2DF7-4B35-8EA6-72712EB4F5F4}" type="slidenum">
              <a:rPr lang="fr-FR" smtClean="0"/>
              <a:t>‹N°›</a:t>
            </a:fld>
            <a:endParaRPr lang="fr-FR"/>
          </a:p>
        </p:txBody>
      </p:sp>
    </p:spTree>
    <p:extLst>
      <p:ext uri="{BB962C8B-B14F-4D97-AF65-F5344CB8AC3E}">
        <p14:creationId xmlns:p14="http://schemas.microsoft.com/office/powerpoint/2010/main" val="418178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70D239-76AE-45ED-AD88-0F9EB37D355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A7BE53A-77C5-4D56-AC08-3F5C4A7467A8}"/>
              </a:ext>
            </a:extLst>
          </p:cNvPr>
          <p:cNvSpPr>
            <a:spLocks noGrp="1"/>
          </p:cNvSpPr>
          <p:nvPr>
            <p:ph type="dt" sz="half" idx="10"/>
          </p:nvPr>
        </p:nvSpPr>
        <p:spPr/>
        <p:txBody>
          <a:bodyPr/>
          <a:lstStyle/>
          <a:p>
            <a:fld id="{9AB60AED-B601-4FE5-B155-A65E718D07AB}" type="datetimeFigureOut">
              <a:rPr lang="fr-FR" smtClean="0"/>
              <a:t>25/04/2026</a:t>
            </a:fld>
            <a:endParaRPr lang="fr-FR"/>
          </a:p>
        </p:txBody>
      </p:sp>
      <p:sp>
        <p:nvSpPr>
          <p:cNvPr id="4" name="Espace réservé du pied de page 3">
            <a:extLst>
              <a:ext uri="{FF2B5EF4-FFF2-40B4-BE49-F238E27FC236}">
                <a16:creationId xmlns:a16="http://schemas.microsoft.com/office/drawing/2014/main" id="{8A67717E-F9A6-4D71-8BE5-609A0E34775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6A180A9-D426-42FB-9583-F8BF55FE9958}"/>
              </a:ext>
            </a:extLst>
          </p:cNvPr>
          <p:cNvSpPr>
            <a:spLocks noGrp="1"/>
          </p:cNvSpPr>
          <p:nvPr>
            <p:ph type="sldNum" sz="quarter" idx="12"/>
          </p:nvPr>
        </p:nvSpPr>
        <p:spPr/>
        <p:txBody>
          <a:bodyPr/>
          <a:lstStyle/>
          <a:p>
            <a:fld id="{2C051A3E-2DF7-4B35-8EA6-72712EB4F5F4}" type="slidenum">
              <a:rPr lang="fr-FR" smtClean="0"/>
              <a:t>‹N°›</a:t>
            </a:fld>
            <a:endParaRPr lang="fr-FR"/>
          </a:p>
        </p:txBody>
      </p:sp>
    </p:spTree>
    <p:extLst>
      <p:ext uri="{BB962C8B-B14F-4D97-AF65-F5344CB8AC3E}">
        <p14:creationId xmlns:p14="http://schemas.microsoft.com/office/powerpoint/2010/main" val="392644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34FA70A-77CC-4B16-BA7D-F92268411B1B}"/>
              </a:ext>
            </a:extLst>
          </p:cNvPr>
          <p:cNvSpPr>
            <a:spLocks noGrp="1"/>
          </p:cNvSpPr>
          <p:nvPr>
            <p:ph type="dt" sz="half" idx="10"/>
          </p:nvPr>
        </p:nvSpPr>
        <p:spPr/>
        <p:txBody>
          <a:bodyPr/>
          <a:lstStyle/>
          <a:p>
            <a:fld id="{9AB60AED-B601-4FE5-B155-A65E718D07AB}" type="datetimeFigureOut">
              <a:rPr lang="fr-FR" smtClean="0"/>
              <a:t>25/04/2026</a:t>
            </a:fld>
            <a:endParaRPr lang="fr-FR"/>
          </a:p>
        </p:txBody>
      </p:sp>
      <p:sp>
        <p:nvSpPr>
          <p:cNvPr id="3" name="Espace réservé du pied de page 2">
            <a:extLst>
              <a:ext uri="{FF2B5EF4-FFF2-40B4-BE49-F238E27FC236}">
                <a16:creationId xmlns:a16="http://schemas.microsoft.com/office/drawing/2014/main" id="{CB1F96A1-65AE-4BF2-A451-3185AB39171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7EA7833-F39E-4F72-BBD2-4DDE1FA95DF5}"/>
              </a:ext>
            </a:extLst>
          </p:cNvPr>
          <p:cNvSpPr>
            <a:spLocks noGrp="1"/>
          </p:cNvSpPr>
          <p:nvPr>
            <p:ph type="sldNum" sz="quarter" idx="12"/>
          </p:nvPr>
        </p:nvSpPr>
        <p:spPr/>
        <p:txBody>
          <a:bodyPr/>
          <a:lstStyle/>
          <a:p>
            <a:fld id="{2C051A3E-2DF7-4B35-8EA6-72712EB4F5F4}" type="slidenum">
              <a:rPr lang="fr-FR" smtClean="0"/>
              <a:t>‹N°›</a:t>
            </a:fld>
            <a:endParaRPr lang="fr-FR"/>
          </a:p>
        </p:txBody>
      </p:sp>
    </p:spTree>
    <p:extLst>
      <p:ext uri="{BB962C8B-B14F-4D97-AF65-F5344CB8AC3E}">
        <p14:creationId xmlns:p14="http://schemas.microsoft.com/office/powerpoint/2010/main" val="268857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9324E6-A9BD-412E-BA15-2717DDB636D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9221CE0-8894-4BFA-9806-DC0146A8AB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25EB40C-089F-489C-8304-168B6DE01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04848AB-F63D-47A6-8279-B981B9A59F9C}"/>
              </a:ext>
            </a:extLst>
          </p:cNvPr>
          <p:cNvSpPr>
            <a:spLocks noGrp="1"/>
          </p:cNvSpPr>
          <p:nvPr>
            <p:ph type="dt" sz="half" idx="10"/>
          </p:nvPr>
        </p:nvSpPr>
        <p:spPr/>
        <p:txBody>
          <a:bodyPr/>
          <a:lstStyle/>
          <a:p>
            <a:fld id="{9AB60AED-B601-4FE5-B155-A65E718D07AB}" type="datetimeFigureOut">
              <a:rPr lang="fr-FR" smtClean="0"/>
              <a:t>25/04/2026</a:t>
            </a:fld>
            <a:endParaRPr lang="fr-FR"/>
          </a:p>
        </p:txBody>
      </p:sp>
      <p:sp>
        <p:nvSpPr>
          <p:cNvPr id="6" name="Espace réservé du pied de page 5">
            <a:extLst>
              <a:ext uri="{FF2B5EF4-FFF2-40B4-BE49-F238E27FC236}">
                <a16:creationId xmlns:a16="http://schemas.microsoft.com/office/drawing/2014/main" id="{85AB45AB-E59D-4B38-8081-144DA69ADC4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C9D3FF0-034B-42C0-988F-E0D2A82FAC99}"/>
              </a:ext>
            </a:extLst>
          </p:cNvPr>
          <p:cNvSpPr>
            <a:spLocks noGrp="1"/>
          </p:cNvSpPr>
          <p:nvPr>
            <p:ph type="sldNum" sz="quarter" idx="12"/>
          </p:nvPr>
        </p:nvSpPr>
        <p:spPr/>
        <p:txBody>
          <a:bodyPr/>
          <a:lstStyle/>
          <a:p>
            <a:fld id="{2C051A3E-2DF7-4B35-8EA6-72712EB4F5F4}" type="slidenum">
              <a:rPr lang="fr-FR" smtClean="0"/>
              <a:t>‹N°›</a:t>
            </a:fld>
            <a:endParaRPr lang="fr-FR"/>
          </a:p>
        </p:txBody>
      </p:sp>
    </p:spTree>
    <p:extLst>
      <p:ext uri="{BB962C8B-B14F-4D97-AF65-F5344CB8AC3E}">
        <p14:creationId xmlns:p14="http://schemas.microsoft.com/office/powerpoint/2010/main" val="284371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DCD443-C5EF-49E1-A2C6-67B9AC6CA2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30217C9-DD06-48A2-9807-4FEF3009D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4CF1C54-97D0-466E-9283-7967AD288A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22F3608-B978-438A-BECC-3EA2312407FB}"/>
              </a:ext>
            </a:extLst>
          </p:cNvPr>
          <p:cNvSpPr>
            <a:spLocks noGrp="1"/>
          </p:cNvSpPr>
          <p:nvPr>
            <p:ph type="dt" sz="half" idx="10"/>
          </p:nvPr>
        </p:nvSpPr>
        <p:spPr/>
        <p:txBody>
          <a:bodyPr/>
          <a:lstStyle/>
          <a:p>
            <a:fld id="{9AB60AED-B601-4FE5-B155-A65E718D07AB}" type="datetimeFigureOut">
              <a:rPr lang="fr-FR" smtClean="0"/>
              <a:t>25/04/2026</a:t>
            </a:fld>
            <a:endParaRPr lang="fr-FR"/>
          </a:p>
        </p:txBody>
      </p:sp>
      <p:sp>
        <p:nvSpPr>
          <p:cNvPr id="6" name="Espace réservé du pied de page 5">
            <a:extLst>
              <a:ext uri="{FF2B5EF4-FFF2-40B4-BE49-F238E27FC236}">
                <a16:creationId xmlns:a16="http://schemas.microsoft.com/office/drawing/2014/main" id="{4E2C263C-774E-4F58-AF5A-8EB51CEAA0A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2CB5F20-C662-48D1-B413-E45B8286588C}"/>
              </a:ext>
            </a:extLst>
          </p:cNvPr>
          <p:cNvSpPr>
            <a:spLocks noGrp="1"/>
          </p:cNvSpPr>
          <p:nvPr>
            <p:ph type="sldNum" sz="quarter" idx="12"/>
          </p:nvPr>
        </p:nvSpPr>
        <p:spPr/>
        <p:txBody>
          <a:bodyPr/>
          <a:lstStyle/>
          <a:p>
            <a:fld id="{2C051A3E-2DF7-4B35-8EA6-72712EB4F5F4}" type="slidenum">
              <a:rPr lang="fr-FR" smtClean="0"/>
              <a:t>‹N°›</a:t>
            </a:fld>
            <a:endParaRPr lang="fr-FR"/>
          </a:p>
        </p:txBody>
      </p:sp>
    </p:spTree>
    <p:extLst>
      <p:ext uri="{BB962C8B-B14F-4D97-AF65-F5344CB8AC3E}">
        <p14:creationId xmlns:p14="http://schemas.microsoft.com/office/powerpoint/2010/main" val="75117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3F81E56-B9C0-4976-A8AF-0C581159CB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AFDB360-0373-4F84-9DE6-006594600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9B2CF8-9820-4FC3-A7C5-51C33E1660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60AED-B601-4FE5-B155-A65E718D07AB}" type="datetimeFigureOut">
              <a:rPr lang="fr-FR" smtClean="0"/>
              <a:t>25/04/2026</a:t>
            </a:fld>
            <a:endParaRPr lang="fr-FR"/>
          </a:p>
        </p:txBody>
      </p:sp>
      <p:sp>
        <p:nvSpPr>
          <p:cNvPr id="5" name="Espace réservé du pied de page 4">
            <a:extLst>
              <a:ext uri="{FF2B5EF4-FFF2-40B4-BE49-F238E27FC236}">
                <a16:creationId xmlns:a16="http://schemas.microsoft.com/office/drawing/2014/main" id="{EC5C6AB4-7584-440E-8CB4-0E1B42F60C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83B20D9-8F07-408A-9F82-F43E83F57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51A3E-2DF7-4B35-8EA6-72712EB4F5F4}" type="slidenum">
              <a:rPr lang="fr-FR" smtClean="0"/>
              <a:t>‹N°›</a:t>
            </a:fld>
            <a:endParaRPr lang="fr-FR"/>
          </a:p>
        </p:txBody>
      </p:sp>
    </p:spTree>
    <p:extLst>
      <p:ext uri="{BB962C8B-B14F-4D97-AF65-F5344CB8AC3E}">
        <p14:creationId xmlns:p14="http://schemas.microsoft.com/office/powerpoint/2010/main" val="896362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04-08_Rapport_d_Inspection_de_Sant&#233;_et_S&#233;curit&#233;_&#224;_l_&#201;cole_Primaire_de_Grandrieux-R&#233;sum&#233;.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04-08_R&#233;sum&#233;.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914CB5E6-19F4-4890-9CDB-68982948FC8D}"/>
              </a:ext>
            </a:extLst>
          </p:cNvPr>
          <p:cNvSpPr/>
          <p:nvPr/>
        </p:nvSpPr>
        <p:spPr>
          <a:xfrm>
            <a:off x="-222912" y="1925132"/>
            <a:ext cx="11333018" cy="4572000"/>
          </a:xfrm>
          <a:prstGeom prst="roundRect">
            <a:avLst/>
          </a:prstGeom>
          <a:effectLst>
            <a:outerShdw blurRad="152400" dist="317500" dir="5400000" sx="90000" sy="-19000" rotWithShape="0">
              <a:prstClr val="black">
                <a:alpha val="15000"/>
              </a:prstClr>
            </a:outerShdw>
          </a:effectLst>
          <a:scene3d>
            <a:camera prst="perspectiveLef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CC5204FD-3E34-490F-99F6-C5A203E70DF4}"/>
              </a:ext>
            </a:extLst>
          </p:cNvPr>
          <p:cNvSpPr txBox="1"/>
          <p:nvPr/>
        </p:nvSpPr>
        <p:spPr>
          <a:xfrm>
            <a:off x="1294168" y="2836414"/>
            <a:ext cx="9734296" cy="1600438"/>
          </a:xfrm>
          <a:prstGeom prst="rect">
            <a:avLst/>
          </a:prstGeom>
          <a:noFill/>
          <a:ln>
            <a:noFill/>
          </a:ln>
          <a:effectLst>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spcAft>
                <a:spcPts val="600"/>
              </a:spcAft>
            </a:pPr>
            <a:r>
              <a:rPr lang="fr-FR" sz="3200" dirty="0"/>
              <a:t>INTEFP</a:t>
            </a:r>
          </a:p>
          <a:p>
            <a:pPr algn="ctr">
              <a:spcAft>
                <a:spcPts val="600"/>
              </a:spcAft>
            </a:pPr>
            <a:r>
              <a:rPr lang="fr-FR" sz="2400" dirty="0"/>
              <a:t>Institut National du Travail, de l'Emploi et de la Formation Professionnelle</a:t>
            </a:r>
          </a:p>
          <a:p>
            <a:pPr algn="ctr"/>
            <a:r>
              <a:rPr lang="fr-FR" sz="3200" dirty="0"/>
              <a:t>1498 route de Sain Bel 69280 MARCY L’ÉTOILE</a:t>
            </a:r>
          </a:p>
        </p:txBody>
      </p:sp>
    </p:spTree>
    <p:extLst>
      <p:ext uri="{BB962C8B-B14F-4D97-AF65-F5344CB8AC3E}">
        <p14:creationId xmlns:p14="http://schemas.microsoft.com/office/powerpoint/2010/main" val="2749730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1DADBD-4836-45F3-A1DD-665C11575563}"/>
              </a:ext>
            </a:extLst>
          </p:cNvPr>
          <p:cNvPicPr>
            <a:picLocks noChangeAspect="1"/>
          </p:cNvPicPr>
          <p:nvPr/>
        </p:nvPicPr>
        <p:blipFill>
          <a:blip r:embed="rId2"/>
          <a:stretch>
            <a:fillRect/>
          </a:stretch>
        </p:blipFill>
        <p:spPr>
          <a:xfrm>
            <a:off x="151478" y="80710"/>
            <a:ext cx="1390844" cy="1257475"/>
          </a:xfrm>
          <a:prstGeom prst="rect">
            <a:avLst/>
          </a:prstGeom>
        </p:spPr>
      </p:pic>
      <p:sp>
        <p:nvSpPr>
          <p:cNvPr id="2" name="ZoneTexte 1">
            <a:extLst>
              <a:ext uri="{FF2B5EF4-FFF2-40B4-BE49-F238E27FC236}">
                <a16:creationId xmlns:a16="http://schemas.microsoft.com/office/drawing/2014/main" id="{79AFD91E-C4CA-4CF7-F05C-0FB32B23069C}"/>
              </a:ext>
            </a:extLst>
          </p:cNvPr>
          <p:cNvSpPr txBox="1"/>
          <p:nvPr/>
        </p:nvSpPr>
        <p:spPr>
          <a:xfrm>
            <a:off x="2545286" y="309337"/>
            <a:ext cx="7767484" cy="400110"/>
          </a:xfrm>
          <a:prstGeom prst="rect">
            <a:avLst/>
          </a:prstGeom>
          <a:noFill/>
        </p:spPr>
        <p:txBody>
          <a:bodyPr wrap="square" rtlCol="0">
            <a:spAutoFit/>
          </a:bodyPr>
          <a:lstStyle/>
          <a:p>
            <a:pPr algn="ctr"/>
            <a:r>
              <a:rPr lang="fr-FR" sz="2000" b="1" dirty="0">
                <a:solidFill>
                  <a:srgbClr val="002060"/>
                </a:solidFill>
                <a:latin typeface="Marianne" panose="02000000000000000000" pitchFamily="50" charset="0"/>
              </a:rPr>
              <a:t>Présentation du </a:t>
            </a:r>
            <a:r>
              <a:rPr lang="fr-FR" sz="2000" b="1" dirty="0" err="1">
                <a:solidFill>
                  <a:srgbClr val="002060"/>
                </a:solidFill>
                <a:latin typeface="Marianne" panose="02000000000000000000" pitchFamily="50" charset="0"/>
              </a:rPr>
              <a:t>Plaud</a:t>
            </a:r>
            <a:r>
              <a:rPr lang="fr-FR" sz="2000" b="1" dirty="0">
                <a:solidFill>
                  <a:srgbClr val="002060"/>
                </a:solidFill>
                <a:latin typeface="Marianne" panose="02000000000000000000" pitchFamily="50" charset="0"/>
              </a:rPr>
              <a:t> Note Pro – Enregistrement littéral</a:t>
            </a:r>
          </a:p>
        </p:txBody>
      </p:sp>
      <p:sp>
        <p:nvSpPr>
          <p:cNvPr id="10" name="ZoneTexte 9">
            <a:extLst>
              <a:ext uri="{FF2B5EF4-FFF2-40B4-BE49-F238E27FC236}">
                <a16:creationId xmlns:a16="http://schemas.microsoft.com/office/drawing/2014/main" id="{3E620DB2-831F-5FD0-FD2A-8641C7CD1DE1}"/>
              </a:ext>
            </a:extLst>
          </p:cNvPr>
          <p:cNvSpPr txBox="1"/>
          <p:nvPr/>
        </p:nvSpPr>
        <p:spPr>
          <a:xfrm>
            <a:off x="740979" y="2222938"/>
            <a:ext cx="10972800" cy="637346"/>
          </a:xfrm>
          <a:prstGeom prst="rect">
            <a:avLst/>
          </a:prstGeom>
          <a:noFill/>
        </p:spPr>
        <p:txBody>
          <a:bodyPr wrap="square" rtlCol="0">
            <a:spAutoFit/>
          </a:bodyPr>
          <a:lstStyle/>
          <a:p>
            <a:endParaRPr lang="fr-FR" dirty="0"/>
          </a:p>
        </p:txBody>
      </p:sp>
      <p:sp>
        <p:nvSpPr>
          <p:cNvPr id="11" name="Rectangle 4">
            <a:extLst>
              <a:ext uri="{FF2B5EF4-FFF2-40B4-BE49-F238E27FC236}">
                <a16:creationId xmlns:a16="http://schemas.microsoft.com/office/drawing/2014/main" id="{B83B2A7D-D93C-BCA2-73AE-2EBAE27A17D4}"/>
              </a:ext>
            </a:extLst>
          </p:cNvPr>
          <p:cNvSpPr>
            <a:spLocks noChangeArrowheads="1"/>
          </p:cNvSpPr>
          <p:nvPr/>
        </p:nvSpPr>
        <p:spPr bwMode="auto">
          <a:xfrm>
            <a:off x="514908" y="961697"/>
            <a:ext cx="11424942" cy="581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just">
              <a:spcBef>
                <a:spcPts val="2400"/>
              </a:spcBef>
              <a:spcAft>
                <a:spcPts val="400"/>
              </a:spcAft>
            </a:pPr>
            <a:r>
              <a:rPr lang="fr-FR" sz="1600" b="1" kern="0" dirty="0">
                <a:solidFill>
                  <a:srgbClr val="000000"/>
                </a:solidFill>
                <a:effectLst/>
                <a:ea typeface="Arial" panose="020B0604020202020204" pitchFamily="34" charset="0"/>
              </a:rPr>
              <a:t>04-08 Rapport d’Inspection de Santé et Sécurité à l’École Primaire XXX  - </a:t>
            </a:r>
            <a:r>
              <a:rPr lang="fr-FR" sz="1600" b="1" dirty="0">
                <a:solidFill>
                  <a:srgbClr val="000000"/>
                </a:solidFill>
                <a:effectLst/>
                <a:ea typeface="Microsoft YaHei" panose="020B0503020204020204" pitchFamily="34" charset="-122"/>
                <a:cs typeface="Microsoft YaHei" panose="020B0503020204020204" pitchFamily="34" charset="-122"/>
              </a:rPr>
              <a:t>2026-04-08 16:48:36</a:t>
            </a:r>
          </a:p>
          <a:p>
            <a:pPr algn="just"/>
            <a:r>
              <a:rPr lang="fr-FR" sz="1600" b="1" dirty="0">
                <a:solidFill>
                  <a:srgbClr val="000000"/>
                </a:solidFill>
                <a:ea typeface="Microsoft YaHei" panose="020B0503020204020204" pitchFamily="34" charset="-122"/>
              </a:rPr>
              <a:t>I</a:t>
            </a:r>
            <a:r>
              <a:rPr lang="fr-FR" sz="1600" dirty="0">
                <a:solidFill>
                  <a:srgbClr val="000000"/>
                </a:solidFill>
                <a:effectLst/>
                <a:ea typeface="Arial" panose="020B0604020202020204" pitchFamily="34" charset="0"/>
              </a:rPr>
              <a:t>l s’agit d’une visite d’inspection à l’école primaire de XX en Lozère. Donc cette école est XXXXX.</a:t>
            </a:r>
          </a:p>
          <a:p>
            <a:pPr algn="just"/>
            <a:r>
              <a:rPr lang="fr-FR" sz="1600" dirty="0">
                <a:solidFill>
                  <a:srgbClr val="000000"/>
                </a:solidFill>
                <a:effectLst/>
                <a:ea typeface="Arial" panose="020B0604020202020204" pitchFamily="34" charset="0"/>
              </a:rPr>
              <a:t>Il y a quatre classes et 91 élèves. niveau de connaissances d’achat accomplir, à consolider, adapter.</a:t>
            </a:r>
          </a:p>
          <a:p>
            <a:pPr algn="just"/>
            <a:r>
              <a:rPr lang="fr-FR" sz="1600" dirty="0">
                <a:solidFill>
                  <a:srgbClr val="000000"/>
                </a:solidFill>
                <a:effectLst/>
                <a:ea typeface="Arial" panose="020B0604020202020204" pitchFamily="34" charset="0"/>
              </a:rPr>
              <a:t>La directrice est en poste depuis septembre 2016. Ça fait 10 ans. Elle a eu sa formation initiale à l’époque, en juin 2016, et elle a suivi 3 semaines de formation, puis 2 fois une semaine dans le courant de l’année. Elle a des formations une à deux fois par an qui sont organisées par les conseillers PEDA. Mais au cours de ces moments, il y a peu de sujets SST qui sont inscrits au programme. </a:t>
            </a:r>
            <a:r>
              <a:rPr lang="fr-FR" sz="1600" dirty="0">
                <a:solidFill>
                  <a:srgbClr val="000000"/>
                </a:solidFill>
                <a:ea typeface="Arial" panose="020B0604020202020204" pitchFamily="34" charset="0"/>
              </a:rPr>
              <a:t>U</a:t>
            </a:r>
            <a:r>
              <a:rPr lang="fr-FR" sz="1600" dirty="0">
                <a:solidFill>
                  <a:srgbClr val="000000"/>
                </a:solidFill>
                <a:effectLst/>
                <a:ea typeface="Arial" panose="020B0604020202020204" pitchFamily="34" charset="0"/>
              </a:rPr>
              <a:t>ne réunion des directeurs est organisée trois fois par an. Et là, différents sujets sont également abordés, dont parfois ceux qui peuvent avoir un lien avec la santé et la sécurité au travail.</a:t>
            </a:r>
          </a:p>
          <a:p>
            <a:pPr algn="just">
              <a:spcBef>
                <a:spcPts val="500"/>
              </a:spcBef>
            </a:pPr>
            <a:r>
              <a:rPr lang="fr-FR" sz="1600" dirty="0">
                <a:solidFill>
                  <a:srgbClr val="000000"/>
                </a:solidFill>
                <a:effectLst/>
                <a:ea typeface="Arial" panose="020B0604020202020204" pitchFamily="34" charset="0"/>
              </a:rPr>
              <a:t>Elle n’a pas suivi vraiment de formation dédiée, à la santé et la sécurité au travail, mais plus des moments, des temps d’information. Voilà. Au sein de l’établissement de l’école, donc au cours de conseil d’école ou du conseil des maîtres, il n’y a pas de points particuliers qui sont sur la santé et sécurité au travail qui sont inscrits à l’ordre du jour. Le plus souvent, ce sont des sujets de vie courante de l’école qui sont parfois abordés. Par exemple, on va parler de stress, on va parler de sûreté. Un sujet qui est dans l’école, c’est la fermeture des portails avec les loquets. On va parler de l’organisation des exercices incendie, PPMS. Voilà. Du coup, il y a pas vraiment de suivi qui est réalisé sur ces différents sujets. C’est abordé au cours d’un conseil et puis après, Ben au conseil suivant, on parlera d’autre chose. Voilà. Et en général, les sujets qui sont traités sont abordés au fil de l’eau pendant le cours normal de la vie de l’établissement. </a:t>
            </a:r>
          </a:p>
          <a:p>
            <a:pPr algn="just">
              <a:spcBef>
                <a:spcPts val="500"/>
              </a:spcBef>
            </a:pPr>
            <a:r>
              <a:rPr lang="fr-FR" sz="1600" dirty="0">
                <a:solidFill>
                  <a:srgbClr val="000000"/>
                </a:solidFill>
                <a:effectLst/>
                <a:ea typeface="Arial" panose="020B0604020202020204" pitchFamily="34" charset="0"/>
              </a:rPr>
              <a:t>Le document unique, le DUERP. Alors il n’y a pas eu grand chose de fait sur le document unique des risques professionnels. La dernière inscription est en date de septembre 2021 et il n’y a aucun plan d’action qui est défini.</a:t>
            </a:r>
          </a:p>
          <a:p>
            <a:pPr algn="just">
              <a:spcBef>
                <a:spcPts val="500"/>
              </a:spcBef>
              <a:spcAft>
                <a:spcPts val="900"/>
              </a:spcAft>
            </a:pPr>
            <a:r>
              <a:rPr lang="fr-FR" sz="1600" dirty="0">
                <a:solidFill>
                  <a:srgbClr val="000000"/>
                </a:solidFill>
                <a:effectLst/>
                <a:ea typeface="Arial" panose="020B0604020202020204" pitchFamily="34" charset="0"/>
              </a:rPr>
              <a:t>Il s’agit d’un ERP de cinquième catégorie de type R. Et la directrice n’est pas concernée par les visites de sécurité puisque c’est un établissement de cinquième catégorie. Pour autant, jusqu’en 2014, il y avait des visites de commissions qui avaient été organisées. Voilà ce qui est assez surprenant pour un établissant en 5e catégorie. Mais paradoxalement, sur le registre de sécurité, j’ai pu constater que l’école avait été classée en 4e catégorie jusqu’en 2002, sans pour autant que les seuils de classement aient été atteints.</a:t>
            </a:r>
          </a:p>
        </p:txBody>
      </p:sp>
    </p:spTree>
    <p:extLst>
      <p:ext uri="{BB962C8B-B14F-4D97-AF65-F5344CB8AC3E}">
        <p14:creationId xmlns:p14="http://schemas.microsoft.com/office/powerpoint/2010/main" val="3599489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1DADBD-4836-45F3-A1DD-665C11575563}"/>
              </a:ext>
            </a:extLst>
          </p:cNvPr>
          <p:cNvPicPr>
            <a:picLocks noChangeAspect="1"/>
          </p:cNvPicPr>
          <p:nvPr/>
        </p:nvPicPr>
        <p:blipFill>
          <a:blip r:embed="rId2"/>
          <a:stretch>
            <a:fillRect/>
          </a:stretch>
        </p:blipFill>
        <p:spPr>
          <a:xfrm>
            <a:off x="151478" y="80710"/>
            <a:ext cx="1390844" cy="1257475"/>
          </a:xfrm>
          <a:prstGeom prst="rect">
            <a:avLst/>
          </a:prstGeom>
        </p:spPr>
      </p:pic>
      <p:sp>
        <p:nvSpPr>
          <p:cNvPr id="2" name="ZoneTexte 1">
            <a:extLst>
              <a:ext uri="{FF2B5EF4-FFF2-40B4-BE49-F238E27FC236}">
                <a16:creationId xmlns:a16="http://schemas.microsoft.com/office/drawing/2014/main" id="{79AFD91E-C4CA-4CF7-F05C-0FB32B23069C}"/>
              </a:ext>
            </a:extLst>
          </p:cNvPr>
          <p:cNvSpPr txBox="1"/>
          <p:nvPr/>
        </p:nvSpPr>
        <p:spPr>
          <a:xfrm>
            <a:off x="2545286" y="309337"/>
            <a:ext cx="7767484" cy="707886"/>
          </a:xfrm>
          <a:prstGeom prst="rect">
            <a:avLst/>
          </a:prstGeom>
          <a:noFill/>
        </p:spPr>
        <p:txBody>
          <a:bodyPr wrap="square" rtlCol="0">
            <a:spAutoFit/>
          </a:bodyPr>
          <a:lstStyle/>
          <a:p>
            <a:pPr algn="ctr"/>
            <a:r>
              <a:rPr lang="fr-FR" sz="2000" b="1" dirty="0">
                <a:solidFill>
                  <a:srgbClr val="002060"/>
                </a:solidFill>
                <a:latin typeface="Marianne" panose="02000000000000000000" pitchFamily="50" charset="0"/>
              </a:rPr>
              <a:t>Présentation du </a:t>
            </a:r>
            <a:r>
              <a:rPr lang="fr-FR" sz="2000" b="1" dirty="0" err="1">
                <a:solidFill>
                  <a:srgbClr val="002060"/>
                </a:solidFill>
                <a:latin typeface="Marianne" panose="02000000000000000000" pitchFamily="50" charset="0"/>
              </a:rPr>
              <a:t>Plaud</a:t>
            </a:r>
            <a:r>
              <a:rPr lang="fr-FR" sz="2000" b="1" dirty="0">
                <a:solidFill>
                  <a:srgbClr val="002060"/>
                </a:solidFill>
                <a:latin typeface="Marianne" panose="02000000000000000000" pitchFamily="50" charset="0"/>
              </a:rPr>
              <a:t> Note Pro</a:t>
            </a:r>
          </a:p>
          <a:p>
            <a:pPr algn="ctr"/>
            <a:r>
              <a:rPr lang="fr-FR" sz="2000" b="1" dirty="0">
                <a:solidFill>
                  <a:srgbClr val="002060"/>
                </a:solidFill>
                <a:latin typeface="Marianne" panose="02000000000000000000" pitchFamily="50" charset="0"/>
              </a:rPr>
              <a:t>Proposition de rapport avant travail ISST</a:t>
            </a:r>
          </a:p>
        </p:txBody>
      </p:sp>
      <p:sp>
        <p:nvSpPr>
          <p:cNvPr id="10" name="ZoneTexte 9">
            <a:extLst>
              <a:ext uri="{FF2B5EF4-FFF2-40B4-BE49-F238E27FC236}">
                <a16:creationId xmlns:a16="http://schemas.microsoft.com/office/drawing/2014/main" id="{3E620DB2-831F-5FD0-FD2A-8641C7CD1DE1}"/>
              </a:ext>
            </a:extLst>
          </p:cNvPr>
          <p:cNvSpPr txBox="1"/>
          <p:nvPr/>
        </p:nvSpPr>
        <p:spPr>
          <a:xfrm>
            <a:off x="740979" y="2222938"/>
            <a:ext cx="10972800" cy="637346"/>
          </a:xfrm>
          <a:prstGeom prst="rect">
            <a:avLst/>
          </a:prstGeom>
          <a:noFill/>
        </p:spPr>
        <p:txBody>
          <a:bodyPr wrap="square" rtlCol="0">
            <a:spAutoFit/>
          </a:bodyPr>
          <a:lstStyle/>
          <a:p>
            <a:endParaRPr lang="fr-FR" dirty="0"/>
          </a:p>
        </p:txBody>
      </p:sp>
      <p:sp>
        <p:nvSpPr>
          <p:cNvPr id="3" name="Flèche : droite 2">
            <a:hlinkClick r:id="rId3" action="ppaction://hlinkfile"/>
            <a:extLst>
              <a:ext uri="{FF2B5EF4-FFF2-40B4-BE49-F238E27FC236}">
                <a16:creationId xmlns:a16="http://schemas.microsoft.com/office/drawing/2014/main" id="{68EE8CA3-33C9-B549-4AC9-1D0BA0708D25}"/>
              </a:ext>
            </a:extLst>
          </p:cNvPr>
          <p:cNvSpPr/>
          <p:nvPr/>
        </p:nvSpPr>
        <p:spPr>
          <a:xfrm>
            <a:off x="4209393" y="3310759"/>
            <a:ext cx="4288221" cy="6373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77977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1DADBD-4836-45F3-A1DD-665C11575563}"/>
              </a:ext>
            </a:extLst>
          </p:cNvPr>
          <p:cNvPicPr>
            <a:picLocks noChangeAspect="1"/>
          </p:cNvPicPr>
          <p:nvPr/>
        </p:nvPicPr>
        <p:blipFill>
          <a:blip r:embed="rId2"/>
          <a:stretch>
            <a:fillRect/>
          </a:stretch>
        </p:blipFill>
        <p:spPr>
          <a:xfrm>
            <a:off x="151478" y="80710"/>
            <a:ext cx="1390844" cy="1257475"/>
          </a:xfrm>
          <a:prstGeom prst="rect">
            <a:avLst/>
          </a:prstGeom>
        </p:spPr>
      </p:pic>
      <p:sp>
        <p:nvSpPr>
          <p:cNvPr id="2" name="ZoneTexte 1">
            <a:extLst>
              <a:ext uri="{FF2B5EF4-FFF2-40B4-BE49-F238E27FC236}">
                <a16:creationId xmlns:a16="http://schemas.microsoft.com/office/drawing/2014/main" id="{79AFD91E-C4CA-4CF7-F05C-0FB32B23069C}"/>
              </a:ext>
            </a:extLst>
          </p:cNvPr>
          <p:cNvSpPr txBox="1"/>
          <p:nvPr/>
        </p:nvSpPr>
        <p:spPr>
          <a:xfrm>
            <a:off x="2545286" y="309337"/>
            <a:ext cx="7767484" cy="707886"/>
          </a:xfrm>
          <a:prstGeom prst="rect">
            <a:avLst/>
          </a:prstGeom>
          <a:noFill/>
        </p:spPr>
        <p:txBody>
          <a:bodyPr wrap="square" rtlCol="0">
            <a:spAutoFit/>
          </a:bodyPr>
          <a:lstStyle/>
          <a:p>
            <a:pPr algn="ctr"/>
            <a:r>
              <a:rPr lang="fr-FR" sz="2000" b="1" dirty="0">
                <a:solidFill>
                  <a:srgbClr val="002060"/>
                </a:solidFill>
                <a:latin typeface="Marianne" panose="02000000000000000000" pitchFamily="50" charset="0"/>
              </a:rPr>
              <a:t>Présentation du </a:t>
            </a:r>
            <a:r>
              <a:rPr lang="fr-FR" sz="2000" b="1" dirty="0" err="1">
                <a:solidFill>
                  <a:srgbClr val="002060"/>
                </a:solidFill>
                <a:latin typeface="Marianne" panose="02000000000000000000" pitchFamily="50" charset="0"/>
              </a:rPr>
              <a:t>Plaud</a:t>
            </a:r>
            <a:r>
              <a:rPr lang="fr-FR" sz="2000" b="1" dirty="0">
                <a:solidFill>
                  <a:srgbClr val="002060"/>
                </a:solidFill>
                <a:latin typeface="Marianne" panose="02000000000000000000" pitchFamily="50" charset="0"/>
              </a:rPr>
              <a:t> Note Pro</a:t>
            </a:r>
          </a:p>
          <a:p>
            <a:pPr algn="ctr"/>
            <a:r>
              <a:rPr lang="fr-FR" sz="2000" b="1" dirty="0">
                <a:solidFill>
                  <a:srgbClr val="002060"/>
                </a:solidFill>
                <a:latin typeface="Marianne" panose="02000000000000000000" pitchFamily="50" charset="0"/>
              </a:rPr>
              <a:t> Résumé par points clés avant travail ISST</a:t>
            </a:r>
          </a:p>
        </p:txBody>
      </p:sp>
      <p:sp>
        <p:nvSpPr>
          <p:cNvPr id="10" name="ZoneTexte 9">
            <a:extLst>
              <a:ext uri="{FF2B5EF4-FFF2-40B4-BE49-F238E27FC236}">
                <a16:creationId xmlns:a16="http://schemas.microsoft.com/office/drawing/2014/main" id="{3E620DB2-831F-5FD0-FD2A-8641C7CD1DE1}"/>
              </a:ext>
            </a:extLst>
          </p:cNvPr>
          <p:cNvSpPr txBox="1"/>
          <p:nvPr/>
        </p:nvSpPr>
        <p:spPr>
          <a:xfrm>
            <a:off x="740979" y="2222938"/>
            <a:ext cx="10972800" cy="637346"/>
          </a:xfrm>
          <a:prstGeom prst="rect">
            <a:avLst/>
          </a:prstGeom>
          <a:noFill/>
        </p:spPr>
        <p:txBody>
          <a:bodyPr wrap="square" rtlCol="0">
            <a:spAutoFit/>
          </a:bodyPr>
          <a:lstStyle/>
          <a:p>
            <a:endParaRPr lang="fr-FR" dirty="0"/>
          </a:p>
        </p:txBody>
      </p:sp>
      <p:sp>
        <p:nvSpPr>
          <p:cNvPr id="3" name="Flèche : droite 2">
            <a:hlinkClick r:id="rId3" action="ppaction://hlinkfile"/>
            <a:extLst>
              <a:ext uri="{FF2B5EF4-FFF2-40B4-BE49-F238E27FC236}">
                <a16:creationId xmlns:a16="http://schemas.microsoft.com/office/drawing/2014/main" id="{68EE8CA3-33C9-B549-4AC9-1D0BA0708D25}"/>
              </a:ext>
            </a:extLst>
          </p:cNvPr>
          <p:cNvSpPr/>
          <p:nvPr/>
        </p:nvSpPr>
        <p:spPr>
          <a:xfrm>
            <a:off x="4209393" y="3310759"/>
            <a:ext cx="4288221" cy="6373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90712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1DADBD-4836-45F3-A1DD-665C11575563}"/>
              </a:ext>
            </a:extLst>
          </p:cNvPr>
          <p:cNvPicPr>
            <a:picLocks noChangeAspect="1"/>
          </p:cNvPicPr>
          <p:nvPr/>
        </p:nvPicPr>
        <p:blipFill>
          <a:blip r:embed="rId2"/>
          <a:stretch>
            <a:fillRect/>
          </a:stretch>
        </p:blipFill>
        <p:spPr>
          <a:xfrm>
            <a:off x="151478" y="80710"/>
            <a:ext cx="1390844" cy="1257475"/>
          </a:xfrm>
          <a:prstGeom prst="rect">
            <a:avLst/>
          </a:prstGeom>
        </p:spPr>
      </p:pic>
      <p:sp>
        <p:nvSpPr>
          <p:cNvPr id="2" name="ZoneTexte 1">
            <a:extLst>
              <a:ext uri="{FF2B5EF4-FFF2-40B4-BE49-F238E27FC236}">
                <a16:creationId xmlns:a16="http://schemas.microsoft.com/office/drawing/2014/main" id="{79AFD91E-C4CA-4CF7-F05C-0FB32B23069C}"/>
              </a:ext>
            </a:extLst>
          </p:cNvPr>
          <p:cNvSpPr txBox="1"/>
          <p:nvPr/>
        </p:nvSpPr>
        <p:spPr>
          <a:xfrm>
            <a:off x="336180" y="3313395"/>
            <a:ext cx="4440772" cy="707886"/>
          </a:xfrm>
          <a:prstGeom prst="rect">
            <a:avLst/>
          </a:prstGeom>
          <a:noFill/>
        </p:spPr>
        <p:txBody>
          <a:bodyPr wrap="square" rtlCol="0">
            <a:spAutoFit/>
          </a:bodyPr>
          <a:lstStyle/>
          <a:p>
            <a:pPr algn="ctr"/>
            <a:r>
              <a:rPr lang="fr-FR" sz="2000" b="1" dirty="0">
                <a:solidFill>
                  <a:srgbClr val="002060"/>
                </a:solidFill>
                <a:latin typeface="Marianne" panose="02000000000000000000" pitchFamily="50" charset="0"/>
              </a:rPr>
              <a:t>Présentation du </a:t>
            </a:r>
            <a:r>
              <a:rPr lang="fr-FR" sz="2000" b="1" dirty="0" err="1">
                <a:solidFill>
                  <a:srgbClr val="002060"/>
                </a:solidFill>
                <a:latin typeface="Marianne" panose="02000000000000000000" pitchFamily="50" charset="0"/>
              </a:rPr>
              <a:t>Plaud</a:t>
            </a:r>
            <a:r>
              <a:rPr lang="fr-FR" sz="2000" b="1" dirty="0">
                <a:solidFill>
                  <a:srgbClr val="002060"/>
                </a:solidFill>
                <a:latin typeface="Marianne" panose="02000000000000000000" pitchFamily="50" charset="0"/>
              </a:rPr>
              <a:t> Note Pro </a:t>
            </a:r>
          </a:p>
          <a:p>
            <a:pPr algn="ctr"/>
            <a:r>
              <a:rPr lang="fr-FR" sz="2000" b="1" dirty="0">
                <a:solidFill>
                  <a:srgbClr val="002060"/>
                </a:solidFill>
                <a:latin typeface="Marianne" panose="02000000000000000000" pitchFamily="50" charset="0"/>
              </a:rPr>
              <a:t>Modèles interface </a:t>
            </a:r>
            <a:r>
              <a:rPr lang="fr-FR" sz="2000" b="1" dirty="0" err="1">
                <a:solidFill>
                  <a:srgbClr val="002060"/>
                </a:solidFill>
                <a:latin typeface="Marianne" panose="02000000000000000000" pitchFamily="50" charset="0"/>
              </a:rPr>
              <a:t>Plaud</a:t>
            </a:r>
            <a:endParaRPr lang="fr-FR" sz="2000" b="1" dirty="0">
              <a:solidFill>
                <a:srgbClr val="002060"/>
              </a:solidFill>
              <a:latin typeface="Marianne" panose="02000000000000000000" pitchFamily="50" charset="0"/>
            </a:endParaRPr>
          </a:p>
        </p:txBody>
      </p:sp>
      <p:pic>
        <p:nvPicPr>
          <p:cNvPr id="5" name="Image 4" descr="Une image contenant texte, capture d’écran, Police, nombre&#10;&#10;Le contenu généré par l’IA peut être incorrect.">
            <a:extLst>
              <a:ext uri="{FF2B5EF4-FFF2-40B4-BE49-F238E27FC236}">
                <a16:creationId xmlns:a16="http://schemas.microsoft.com/office/drawing/2014/main" id="{0283C647-417B-81D2-75A2-9EAC9B985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9720" y="0"/>
            <a:ext cx="3086100" cy="6858000"/>
          </a:xfrm>
          <a:prstGeom prst="rect">
            <a:avLst/>
          </a:prstGeom>
        </p:spPr>
      </p:pic>
      <p:pic>
        <p:nvPicPr>
          <p:cNvPr id="7" name="Image 6" descr="Une image contenant texte, capture d’écran, Police, nombre&#10;&#10;Le contenu généré par l’IA peut être incorrect.">
            <a:extLst>
              <a:ext uri="{FF2B5EF4-FFF2-40B4-BE49-F238E27FC236}">
                <a16:creationId xmlns:a16="http://schemas.microsoft.com/office/drawing/2014/main" id="{C5951896-CDB9-3741-0807-D28B50354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5090" y="18722"/>
            <a:ext cx="3086100" cy="6858000"/>
          </a:xfrm>
          <a:prstGeom prst="rect">
            <a:avLst/>
          </a:prstGeom>
        </p:spPr>
      </p:pic>
    </p:spTree>
    <p:extLst>
      <p:ext uri="{BB962C8B-B14F-4D97-AF65-F5344CB8AC3E}">
        <p14:creationId xmlns:p14="http://schemas.microsoft.com/office/powerpoint/2010/main" val="1249958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1DADBD-4836-45F3-A1DD-665C11575563}"/>
              </a:ext>
            </a:extLst>
          </p:cNvPr>
          <p:cNvPicPr>
            <a:picLocks noChangeAspect="1"/>
          </p:cNvPicPr>
          <p:nvPr/>
        </p:nvPicPr>
        <p:blipFill>
          <a:blip r:embed="rId2"/>
          <a:stretch>
            <a:fillRect/>
          </a:stretch>
        </p:blipFill>
        <p:spPr>
          <a:xfrm>
            <a:off x="151478" y="80710"/>
            <a:ext cx="1390844" cy="1257475"/>
          </a:xfrm>
          <a:prstGeom prst="rect">
            <a:avLst/>
          </a:prstGeom>
        </p:spPr>
      </p:pic>
      <p:sp>
        <p:nvSpPr>
          <p:cNvPr id="2" name="ZoneTexte 1">
            <a:extLst>
              <a:ext uri="{FF2B5EF4-FFF2-40B4-BE49-F238E27FC236}">
                <a16:creationId xmlns:a16="http://schemas.microsoft.com/office/drawing/2014/main" id="{79AFD91E-C4CA-4CF7-F05C-0FB32B23069C}"/>
              </a:ext>
            </a:extLst>
          </p:cNvPr>
          <p:cNvSpPr txBox="1"/>
          <p:nvPr/>
        </p:nvSpPr>
        <p:spPr>
          <a:xfrm>
            <a:off x="2734472" y="591585"/>
            <a:ext cx="7767484" cy="400110"/>
          </a:xfrm>
          <a:prstGeom prst="rect">
            <a:avLst/>
          </a:prstGeom>
          <a:noFill/>
        </p:spPr>
        <p:txBody>
          <a:bodyPr wrap="square" rtlCol="0">
            <a:spAutoFit/>
          </a:bodyPr>
          <a:lstStyle/>
          <a:p>
            <a:pPr algn="ctr"/>
            <a:r>
              <a:rPr lang="fr-FR" sz="2000" b="1" dirty="0">
                <a:solidFill>
                  <a:srgbClr val="002060"/>
                </a:solidFill>
                <a:latin typeface="Marianne" panose="02000000000000000000" pitchFamily="50" charset="0"/>
              </a:rPr>
              <a:t>Présentation du </a:t>
            </a:r>
            <a:r>
              <a:rPr lang="fr-FR" sz="2000" b="1" dirty="0" err="1">
                <a:solidFill>
                  <a:srgbClr val="002060"/>
                </a:solidFill>
                <a:latin typeface="Marianne" panose="02000000000000000000" pitchFamily="50" charset="0"/>
              </a:rPr>
              <a:t>Plaud</a:t>
            </a:r>
            <a:r>
              <a:rPr lang="fr-FR" sz="2000" b="1" dirty="0">
                <a:solidFill>
                  <a:srgbClr val="002060"/>
                </a:solidFill>
                <a:latin typeface="Marianne" panose="02000000000000000000" pitchFamily="50" charset="0"/>
              </a:rPr>
              <a:t> Note Pro</a:t>
            </a:r>
          </a:p>
        </p:txBody>
      </p:sp>
      <p:sp>
        <p:nvSpPr>
          <p:cNvPr id="3" name="ZoneTexte 2">
            <a:extLst>
              <a:ext uri="{FF2B5EF4-FFF2-40B4-BE49-F238E27FC236}">
                <a16:creationId xmlns:a16="http://schemas.microsoft.com/office/drawing/2014/main" id="{DE7BD28E-62EE-5496-AE73-39EDBC2992D1}"/>
              </a:ext>
            </a:extLst>
          </p:cNvPr>
          <p:cNvSpPr txBox="1"/>
          <p:nvPr/>
        </p:nvSpPr>
        <p:spPr>
          <a:xfrm>
            <a:off x="567559" y="1310418"/>
            <a:ext cx="11003515" cy="5358518"/>
          </a:xfrm>
          <a:prstGeom prst="rect">
            <a:avLst/>
          </a:prstGeom>
          <a:noFill/>
        </p:spPr>
        <p:txBody>
          <a:bodyPr wrap="square" rtlCol="0">
            <a:spAutoFit/>
          </a:bodyPr>
          <a:lstStyle/>
          <a:p>
            <a:pPr algn="ctr">
              <a:lnSpc>
                <a:spcPct val="150000"/>
              </a:lnSpc>
            </a:pPr>
            <a:r>
              <a:rPr lang="fr-FR" sz="2800" b="1" dirty="0">
                <a:solidFill>
                  <a:srgbClr val="002060"/>
                </a:solidFill>
              </a:rPr>
              <a:t>La saisie multimodale</a:t>
            </a:r>
            <a:endParaRPr lang="fr-FR" b="1" dirty="0">
              <a:solidFill>
                <a:srgbClr val="002060"/>
              </a:solidFill>
            </a:endParaRPr>
          </a:p>
          <a:p>
            <a:pPr algn="just">
              <a:lnSpc>
                <a:spcPct val="150000"/>
              </a:lnSpc>
            </a:pPr>
            <a:r>
              <a:rPr lang="fr-FR" b="1" dirty="0">
                <a:solidFill>
                  <a:srgbClr val="002060"/>
                </a:solidFill>
              </a:rPr>
              <a:t>Ajoutez du contexte dans le bloc-notes</a:t>
            </a:r>
          </a:p>
          <a:p>
            <a:pPr algn="just">
              <a:lnSpc>
                <a:spcPct val="150000"/>
              </a:lnSpc>
            </a:pPr>
            <a:r>
              <a:rPr lang="fr-FR" sz="2000" b="1" u="sng" dirty="0">
                <a:solidFill>
                  <a:srgbClr val="002060"/>
                </a:solidFill>
              </a:rPr>
              <a:t>Étape 1</a:t>
            </a:r>
          </a:p>
          <a:p>
            <a:pPr algn="just">
              <a:lnSpc>
                <a:spcPct val="150000"/>
              </a:lnSpc>
            </a:pPr>
            <a:r>
              <a:rPr lang="fr-FR" b="1" dirty="0">
                <a:solidFill>
                  <a:srgbClr val="002060"/>
                </a:solidFill>
              </a:rPr>
              <a:t>● Tapez des notes ou des mots-clés</a:t>
            </a:r>
          </a:p>
          <a:p>
            <a:pPr algn="just">
              <a:lnSpc>
                <a:spcPct val="150000"/>
              </a:lnSpc>
            </a:pPr>
            <a:r>
              <a:rPr lang="fr-FR" b="1" dirty="0">
                <a:solidFill>
                  <a:srgbClr val="002060"/>
                </a:solidFill>
              </a:rPr>
              <a:t>● Mettre en évidence un moment : Appuyez sur le Bouton d’enregistrement (Note Pro) ou sur le widget (dans</a:t>
            </a:r>
          </a:p>
          <a:p>
            <a:pPr algn="just">
              <a:lnSpc>
                <a:spcPct val="150000"/>
              </a:lnSpc>
            </a:pPr>
            <a:r>
              <a:rPr lang="fr-FR" b="1" dirty="0">
                <a:solidFill>
                  <a:srgbClr val="002060"/>
                </a:solidFill>
              </a:rPr>
              <a:t>l’application) pour mettre en évidence des moments clés</a:t>
            </a:r>
          </a:p>
          <a:p>
            <a:pPr algn="just">
              <a:lnSpc>
                <a:spcPct val="150000"/>
              </a:lnSpc>
            </a:pPr>
            <a:r>
              <a:rPr lang="fr-FR" b="1" dirty="0">
                <a:solidFill>
                  <a:srgbClr val="002060"/>
                </a:solidFill>
              </a:rPr>
              <a:t>● Prenez des images de diapositives ou de tableaux blancs</a:t>
            </a:r>
          </a:p>
          <a:p>
            <a:pPr algn="just">
              <a:lnSpc>
                <a:spcPct val="150000"/>
              </a:lnSpc>
            </a:pPr>
            <a:r>
              <a:rPr lang="fr-FR" sz="2000" b="1" u="sng" dirty="0">
                <a:solidFill>
                  <a:srgbClr val="002060"/>
                </a:solidFill>
              </a:rPr>
              <a:t>Étape 2</a:t>
            </a:r>
          </a:p>
          <a:p>
            <a:pPr algn="just">
              <a:lnSpc>
                <a:spcPct val="150000"/>
              </a:lnSpc>
            </a:pPr>
            <a:r>
              <a:rPr lang="fr-FR" b="1" dirty="0">
                <a:solidFill>
                  <a:srgbClr val="002060"/>
                </a:solidFill>
              </a:rPr>
              <a:t>Retrouvez tous les éléments dans une seule timeline</a:t>
            </a:r>
          </a:p>
          <a:p>
            <a:pPr algn="just">
              <a:lnSpc>
                <a:spcPct val="150000"/>
              </a:lnSpc>
            </a:pPr>
            <a:r>
              <a:rPr lang="fr-FR" b="1" dirty="0">
                <a:solidFill>
                  <a:srgbClr val="002060"/>
                </a:solidFill>
              </a:rPr>
              <a:t>Après l’enregistrement, tous les éléments : audio, textes, images et mises en évidence, sont synchronisés dans la section Bloc-notes, offrant à l’IA un contexte unifié et temporellement aligné pour générer des résumés plus pertinents.</a:t>
            </a:r>
            <a:endParaRPr lang="fr-FR" dirty="0">
              <a:solidFill>
                <a:srgbClr val="002060"/>
              </a:solidFill>
            </a:endParaRPr>
          </a:p>
        </p:txBody>
      </p:sp>
    </p:spTree>
    <p:extLst>
      <p:ext uri="{BB962C8B-B14F-4D97-AF65-F5344CB8AC3E}">
        <p14:creationId xmlns:p14="http://schemas.microsoft.com/office/powerpoint/2010/main" val="3982173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1DADBD-4836-45F3-A1DD-665C11575563}"/>
              </a:ext>
            </a:extLst>
          </p:cNvPr>
          <p:cNvPicPr>
            <a:picLocks noChangeAspect="1"/>
          </p:cNvPicPr>
          <p:nvPr/>
        </p:nvPicPr>
        <p:blipFill>
          <a:blip r:embed="rId2"/>
          <a:stretch>
            <a:fillRect/>
          </a:stretch>
        </p:blipFill>
        <p:spPr>
          <a:xfrm>
            <a:off x="151478" y="80710"/>
            <a:ext cx="1390844" cy="1257475"/>
          </a:xfrm>
          <a:prstGeom prst="rect">
            <a:avLst/>
          </a:prstGeom>
        </p:spPr>
      </p:pic>
      <p:sp>
        <p:nvSpPr>
          <p:cNvPr id="2" name="ZoneTexte 1">
            <a:extLst>
              <a:ext uri="{FF2B5EF4-FFF2-40B4-BE49-F238E27FC236}">
                <a16:creationId xmlns:a16="http://schemas.microsoft.com/office/drawing/2014/main" id="{79AFD91E-C4CA-4CF7-F05C-0FB32B23069C}"/>
              </a:ext>
            </a:extLst>
          </p:cNvPr>
          <p:cNvSpPr txBox="1"/>
          <p:nvPr/>
        </p:nvSpPr>
        <p:spPr>
          <a:xfrm>
            <a:off x="2734472" y="591585"/>
            <a:ext cx="7767484" cy="400110"/>
          </a:xfrm>
          <a:prstGeom prst="rect">
            <a:avLst/>
          </a:prstGeom>
          <a:noFill/>
        </p:spPr>
        <p:txBody>
          <a:bodyPr wrap="square" rtlCol="0">
            <a:spAutoFit/>
          </a:bodyPr>
          <a:lstStyle/>
          <a:p>
            <a:pPr algn="ctr"/>
            <a:r>
              <a:rPr lang="fr-FR" sz="2000" b="1" dirty="0">
                <a:solidFill>
                  <a:srgbClr val="002060"/>
                </a:solidFill>
                <a:latin typeface="Marianne" panose="02000000000000000000" pitchFamily="50" charset="0"/>
              </a:rPr>
              <a:t>Présentation du </a:t>
            </a:r>
            <a:r>
              <a:rPr lang="fr-FR" sz="2000" b="1" dirty="0" err="1">
                <a:solidFill>
                  <a:srgbClr val="002060"/>
                </a:solidFill>
                <a:latin typeface="Marianne" panose="02000000000000000000" pitchFamily="50" charset="0"/>
              </a:rPr>
              <a:t>Plaud</a:t>
            </a:r>
            <a:r>
              <a:rPr lang="fr-FR" sz="2000" b="1" dirty="0">
                <a:solidFill>
                  <a:srgbClr val="002060"/>
                </a:solidFill>
                <a:latin typeface="Marianne" panose="02000000000000000000" pitchFamily="50" charset="0"/>
              </a:rPr>
              <a:t> Note Pro</a:t>
            </a:r>
          </a:p>
        </p:txBody>
      </p:sp>
      <p:pic>
        <p:nvPicPr>
          <p:cNvPr id="5" name="Image 4">
            <a:extLst>
              <a:ext uri="{FF2B5EF4-FFF2-40B4-BE49-F238E27FC236}">
                <a16:creationId xmlns:a16="http://schemas.microsoft.com/office/drawing/2014/main" id="{E47E1D8E-8C70-0844-B195-68F7C07A8581}"/>
              </a:ext>
            </a:extLst>
          </p:cNvPr>
          <p:cNvPicPr>
            <a:picLocks noChangeAspect="1"/>
          </p:cNvPicPr>
          <p:nvPr/>
        </p:nvPicPr>
        <p:blipFill>
          <a:blip r:embed="rId3"/>
          <a:stretch>
            <a:fillRect/>
          </a:stretch>
        </p:blipFill>
        <p:spPr>
          <a:xfrm>
            <a:off x="0" y="1457931"/>
            <a:ext cx="12210967" cy="4477356"/>
          </a:xfrm>
          <a:prstGeom prst="rect">
            <a:avLst/>
          </a:prstGeom>
        </p:spPr>
      </p:pic>
    </p:spTree>
    <p:extLst>
      <p:ext uri="{BB962C8B-B14F-4D97-AF65-F5344CB8AC3E}">
        <p14:creationId xmlns:p14="http://schemas.microsoft.com/office/powerpoint/2010/main" val="2703168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1DADBD-4836-45F3-A1DD-665C11575563}"/>
              </a:ext>
            </a:extLst>
          </p:cNvPr>
          <p:cNvPicPr>
            <a:picLocks noChangeAspect="1"/>
          </p:cNvPicPr>
          <p:nvPr/>
        </p:nvPicPr>
        <p:blipFill>
          <a:blip r:embed="rId2"/>
          <a:stretch>
            <a:fillRect/>
          </a:stretch>
        </p:blipFill>
        <p:spPr>
          <a:xfrm>
            <a:off x="151478" y="80710"/>
            <a:ext cx="1390844" cy="1257475"/>
          </a:xfrm>
          <a:prstGeom prst="rect">
            <a:avLst/>
          </a:prstGeom>
        </p:spPr>
      </p:pic>
      <p:sp>
        <p:nvSpPr>
          <p:cNvPr id="2" name="ZoneTexte 1">
            <a:extLst>
              <a:ext uri="{FF2B5EF4-FFF2-40B4-BE49-F238E27FC236}">
                <a16:creationId xmlns:a16="http://schemas.microsoft.com/office/drawing/2014/main" id="{79AFD91E-C4CA-4CF7-F05C-0FB32B23069C}"/>
              </a:ext>
            </a:extLst>
          </p:cNvPr>
          <p:cNvSpPr txBox="1"/>
          <p:nvPr/>
        </p:nvSpPr>
        <p:spPr>
          <a:xfrm>
            <a:off x="2734472" y="591585"/>
            <a:ext cx="7767484" cy="400110"/>
          </a:xfrm>
          <a:prstGeom prst="rect">
            <a:avLst/>
          </a:prstGeom>
          <a:noFill/>
        </p:spPr>
        <p:txBody>
          <a:bodyPr wrap="square" rtlCol="0">
            <a:spAutoFit/>
          </a:bodyPr>
          <a:lstStyle/>
          <a:p>
            <a:pPr algn="ctr"/>
            <a:r>
              <a:rPr lang="fr-FR" sz="2000" b="1" dirty="0">
                <a:solidFill>
                  <a:srgbClr val="002060"/>
                </a:solidFill>
                <a:latin typeface="Marianne" panose="02000000000000000000" pitchFamily="50" charset="0"/>
              </a:rPr>
              <a:t>Présentation du </a:t>
            </a:r>
            <a:r>
              <a:rPr lang="fr-FR" sz="2000" b="1" dirty="0" err="1">
                <a:solidFill>
                  <a:srgbClr val="002060"/>
                </a:solidFill>
                <a:latin typeface="Marianne" panose="02000000000000000000" pitchFamily="50" charset="0"/>
              </a:rPr>
              <a:t>Plaud</a:t>
            </a:r>
            <a:r>
              <a:rPr lang="fr-FR" sz="2000" b="1" dirty="0">
                <a:solidFill>
                  <a:srgbClr val="002060"/>
                </a:solidFill>
                <a:latin typeface="Marianne" panose="02000000000000000000" pitchFamily="50" charset="0"/>
              </a:rPr>
              <a:t> Note Pro</a:t>
            </a:r>
          </a:p>
        </p:txBody>
      </p:sp>
      <p:pic>
        <p:nvPicPr>
          <p:cNvPr id="4" name="Image 3">
            <a:extLst>
              <a:ext uri="{FF2B5EF4-FFF2-40B4-BE49-F238E27FC236}">
                <a16:creationId xmlns:a16="http://schemas.microsoft.com/office/drawing/2014/main" id="{CF6FF53A-32C9-7548-35D2-99F748DB889D}"/>
              </a:ext>
            </a:extLst>
          </p:cNvPr>
          <p:cNvPicPr>
            <a:picLocks noChangeAspect="1"/>
          </p:cNvPicPr>
          <p:nvPr/>
        </p:nvPicPr>
        <p:blipFill>
          <a:blip r:embed="rId3"/>
          <a:stretch>
            <a:fillRect/>
          </a:stretch>
        </p:blipFill>
        <p:spPr>
          <a:xfrm>
            <a:off x="0" y="1666875"/>
            <a:ext cx="12192000" cy="4713730"/>
          </a:xfrm>
          <a:prstGeom prst="rect">
            <a:avLst/>
          </a:prstGeom>
        </p:spPr>
      </p:pic>
    </p:spTree>
    <p:extLst>
      <p:ext uri="{BB962C8B-B14F-4D97-AF65-F5344CB8AC3E}">
        <p14:creationId xmlns:p14="http://schemas.microsoft.com/office/powerpoint/2010/main" val="481347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1DADBD-4836-45F3-A1DD-665C11575563}"/>
              </a:ext>
            </a:extLst>
          </p:cNvPr>
          <p:cNvPicPr>
            <a:picLocks noChangeAspect="1"/>
          </p:cNvPicPr>
          <p:nvPr/>
        </p:nvPicPr>
        <p:blipFill>
          <a:blip r:embed="rId2"/>
          <a:stretch>
            <a:fillRect/>
          </a:stretch>
        </p:blipFill>
        <p:spPr>
          <a:xfrm>
            <a:off x="151478" y="80710"/>
            <a:ext cx="1390844" cy="1257475"/>
          </a:xfrm>
          <a:prstGeom prst="rect">
            <a:avLst/>
          </a:prstGeom>
        </p:spPr>
      </p:pic>
      <p:sp>
        <p:nvSpPr>
          <p:cNvPr id="2" name="ZoneTexte 1">
            <a:extLst>
              <a:ext uri="{FF2B5EF4-FFF2-40B4-BE49-F238E27FC236}">
                <a16:creationId xmlns:a16="http://schemas.microsoft.com/office/drawing/2014/main" id="{79AFD91E-C4CA-4CF7-F05C-0FB32B23069C}"/>
              </a:ext>
            </a:extLst>
          </p:cNvPr>
          <p:cNvSpPr txBox="1"/>
          <p:nvPr/>
        </p:nvSpPr>
        <p:spPr>
          <a:xfrm>
            <a:off x="2734472" y="591585"/>
            <a:ext cx="7767484" cy="400110"/>
          </a:xfrm>
          <a:prstGeom prst="rect">
            <a:avLst/>
          </a:prstGeom>
          <a:noFill/>
        </p:spPr>
        <p:txBody>
          <a:bodyPr wrap="square" rtlCol="0">
            <a:spAutoFit/>
          </a:bodyPr>
          <a:lstStyle/>
          <a:p>
            <a:pPr algn="ctr"/>
            <a:r>
              <a:rPr lang="fr-FR" sz="2000" b="1" dirty="0">
                <a:solidFill>
                  <a:srgbClr val="002060"/>
                </a:solidFill>
                <a:latin typeface="Marianne" panose="02000000000000000000" pitchFamily="50" charset="0"/>
              </a:rPr>
              <a:t>Présentation du </a:t>
            </a:r>
            <a:r>
              <a:rPr lang="fr-FR" sz="2000" b="1" dirty="0" err="1">
                <a:solidFill>
                  <a:srgbClr val="002060"/>
                </a:solidFill>
                <a:latin typeface="Marianne" panose="02000000000000000000" pitchFamily="50" charset="0"/>
              </a:rPr>
              <a:t>Plaud</a:t>
            </a:r>
            <a:r>
              <a:rPr lang="fr-FR" sz="2000" b="1" dirty="0">
                <a:solidFill>
                  <a:srgbClr val="002060"/>
                </a:solidFill>
                <a:latin typeface="Marianne" panose="02000000000000000000" pitchFamily="50" charset="0"/>
              </a:rPr>
              <a:t> Note Pro</a:t>
            </a:r>
          </a:p>
        </p:txBody>
      </p:sp>
      <p:pic>
        <p:nvPicPr>
          <p:cNvPr id="5" name="Image 4">
            <a:extLst>
              <a:ext uri="{FF2B5EF4-FFF2-40B4-BE49-F238E27FC236}">
                <a16:creationId xmlns:a16="http://schemas.microsoft.com/office/drawing/2014/main" id="{61716E5C-FF95-C5CE-85DA-5971E300D294}"/>
              </a:ext>
            </a:extLst>
          </p:cNvPr>
          <p:cNvPicPr>
            <a:picLocks noChangeAspect="1"/>
          </p:cNvPicPr>
          <p:nvPr/>
        </p:nvPicPr>
        <p:blipFill>
          <a:blip r:embed="rId3"/>
          <a:stretch>
            <a:fillRect/>
          </a:stretch>
        </p:blipFill>
        <p:spPr>
          <a:xfrm>
            <a:off x="1" y="1564091"/>
            <a:ext cx="12192000" cy="4918140"/>
          </a:xfrm>
          <a:prstGeom prst="rect">
            <a:avLst/>
          </a:prstGeom>
        </p:spPr>
      </p:pic>
    </p:spTree>
    <p:extLst>
      <p:ext uri="{BB962C8B-B14F-4D97-AF65-F5344CB8AC3E}">
        <p14:creationId xmlns:p14="http://schemas.microsoft.com/office/powerpoint/2010/main" val="2836301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1DADBD-4836-45F3-A1DD-665C11575563}"/>
              </a:ext>
            </a:extLst>
          </p:cNvPr>
          <p:cNvPicPr>
            <a:picLocks noChangeAspect="1"/>
          </p:cNvPicPr>
          <p:nvPr/>
        </p:nvPicPr>
        <p:blipFill>
          <a:blip r:embed="rId2"/>
          <a:stretch>
            <a:fillRect/>
          </a:stretch>
        </p:blipFill>
        <p:spPr>
          <a:xfrm>
            <a:off x="151478" y="80710"/>
            <a:ext cx="1390844" cy="1257475"/>
          </a:xfrm>
          <a:prstGeom prst="rect">
            <a:avLst/>
          </a:prstGeom>
        </p:spPr>
      </p:pic>
      <p:sp>
        <p:nvSpPr>
          <p:cNvPr id="2" name="ZoneTexte 1">
            <a:extLst>
              <a:ext uri="{FF2B5EF4-FFF2-40B4-BE49-F238E27FC236}">
                <a16:creationId xmlns:a16="http://schemas.microsoft.com/office/drawing/2014/main" id="{79AFD91E-C4CA-4CF7-F05C-0FB32B23069C}"/>
              </a:ext>
            </a:extLst>
          </p:cNvPr>
          <p:cNvSpPr txBox="1"/>
          <p:nvPr/>
        </p:nvSpPr>
        <p:spPr>
          <a:xfrm>
            <a:off x="2734472" y="591585"/>
            <a:ext cx="7767484" cy="400110"/>
          </a:xfrm>
          <a:prstGeom prst="rect">
            <a:avLst/>
          </a:prstGeom>
          <a:noFill/>
        </p:spPr>
        <p:txBody>
          <a:bodyPr wrap="square" rtlCol="0">
            <a:spAutoFit/>
          </a:bodyPr>
          <a:lstStyle/>
          <a:p>
            <a:pPr algn="ctr"/>
            <a:r>
              <a:rPr lang="fr-FR" sz="2000" b="1" dirty="0">
                <a:solidFill>
                  <a:srgbClr val="002060"/>
                </a:solidFill>
                <a:latin typeface="Marianne" panose="02000000000000000000" pitchFamily="50" charset="0"/>
              </a:rPr>
              <a:t>Présentation du </a:t>
            </a:r>
            <a:r>
              <a:rPr lang="fr-FR" sz="2000" b="1" dirty="0" err="1">
                <a:solidFill>
                  <a:srgbClr val="002060"/>
                </a:solidFill>
                <a:latin typeface="Marianne" panose="02000000000000000000" pitchFamily="50" charset="0"/>
              </a:rPr>
              <a:t>Plaud</a:t>
            </a:r>
            <a:r>
              <a:rPr lang="fr-FR" sz="2000" b="1" dirty="0">
                <a:solidFill>
                  <a:srgbClr val="002060"/>
                </a:solidFill>
                <a:latin typeface="Marianne" panose="02000000000000000000" pitchFamily="50" charset="0"/>
              </a:rPr>
              <a:t> Note Pro</a:t>
            </a:r>
          </a:p>
        </p:txBody>
      </p:sp>
      <p:pic>
        <p:nvPicPr>
          <p:cNvPr id="5" name="Image 4">
            <a:extLst>
              <a:ext uri="{FF2B5EF4-FFF2-40B4-BE49-F238E27FC236}">
                <a16:creationId xmlns:a16="http://schemas.microsoft.com/office/drawing/2014/main" id="{61716E5C-FF95-C5CE-85DA-5971E300D294}"/>
              </a:ext>
            </a:extLst>
          </p:cNvPr>
          <p:cNvPicPr>
            <a:picLocks noChangeAspect="1"/>
          </p:cNvPicPr>
          <p:nvPr/>
        </p:nvPicPr>
        <p:blipFill>
          <a:blip r:embed="rId3"/>
          <a:stretch>
            <a:fillRect/>
          </a:stretch>
        </p:blipFill>
        <p:spPr>
          <a:xfrm>
            <a:off x="1" y="1564091"/>
            <a:ext cx="12192000" cy="4918140"/>
          </a:xfrm>
          <a:prstGeom prst="rect">
            <a:avLst/>
          </a:prstGeom>
        </p:spPr>
      </p:pic>
    </p:spTree>
    <p:extLst>
      <p:ext uri="{BB962C8B-B14F-4D97-AF65-F5344CB8AC3E}">
        <p14:creationId xmlns:p14="http://schemas.microsoft.com/office/powerpoint/2010/main" val="2970715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0B562E7-5E92-4E09-9087-27D73ADE088A}"/>
              </a:ext>
            </a:extLst>
          </p:cNvPr>
          <p:cNvPicPr>
            <a:picLocks noChangeAspect="1"/>
          </p:cNvPicPr>
          <p:nvPr/>
        </p:nvPicPr>
        <p:blipFill>
          <a:blip r:embed="rId2"/>
          <a:stretch>
            <a:fillRect/>
          </a:stretch>
        </p:blipFill>
        <p:spPr>
          <a:xfrm>
            <a:off x="151478" y="80710"/>
            <a:ext cx="1390844" cy="1257475"/>
          </a:xfrm>
          <a:prstGeom prst="rect">
            <a:avLst/>
          </a:prstGeom>
        </p:spPr>
      </p:pic>
      <p:sp>
        <p:nvSpPr>
          <p:cNvPr id="8" name="Rectangle 1">
            <a:extLst>
              <a:ext uri="{FF2B5EF4-FFF2-40B4-BE49-F238E27FC236}">
                <a16:creationId xmlns:a16="http://schemas.microsoft.com/office/drawing/2014/main" id="{CDC6C307-C700-423C-BE01-89CEAFF26532}"/>
              </a:ext>
            </a:extLst>
          </p:cNvPr>
          <p:cNvSpPr>
            <a:spLocks noChangeArrowheads="1"/>
          </p:cNvSpPr>
          <p:nvPr/>
        </p:nvSpPr>
        <p:spPr bwMode="auto">
          <a:xfrm>
            <a:off x="1169684" y="2171873"/>
            <a:ext cx="10281337" cy="3785652"/>
          </a:xfrm>
          <a:prstGeom prst="rect">
            <a:avLst/>
          </a:prstGeom>
          <a:noFill/>
        </p:spPr>
        <p:txBody>
          <a:bodyPr wrap="square" rtlCol="0">
            <a:spAutoFit/>
          </a:bodyPr>
          <a:lstStyle/>
          <a:p>
            <a:r>
              <a:rPr lang="fr-FR" altLang="fr-FR" sz="2400" b="1" dirty="0">
                <a:solidFill>
                  <a:srgbClr val="002060"/>
                </a:solidFill>
                <a:latin typeface="Marianne" panose="02000000000000000000" pitchFamily="50" charset="0"/>
              </a:rPr>
              <a:t>Ce qu’il faut retenir :</a:t>
            </a:r>
          </a:p>
          <a:p>
            <a:endParaRPr lang="fr-FR" altLang="fr-FR" b="1" dirty="0">
              <a:solidFill>
                <a:srgbClr val="002060"/>
              </a:solidFill>
              <a:latin typeface="Marianne" panose="02000000000000000000" pitchFamily="50" charset="0"/>
            </a:endParaRPr>
          </a:p>
          <a:p>
            <a:pPr marL="285750" indent="-285750">
              <a:buFont typeface="Wingdings" panose="05000000000000000000" pitchFamily="2" charset="2"/>
              <a:buChar char="q"/>
            </a:pPr>
            <a:r>
              <a:rPr lang="fr-FR" altLang="fr-FR" b="1" dirty="0">
                <a:solidFill>
                  <a:srgbClr val="002060"/>
                </a:solidFill>
                <a:latin typeface="Marianne" panose="02000000000000000000" pitchFamily="50" charset="0"/>
              </a:rPr>
              <a:t>Les présentations faites sont brutes avant apport de la compétence de l’ISST </a:t>
            </a:r>
            <a:br>
              <a:rPr lang="fr-FR" altLang="fr-FR" b="1" dirty="0">
                <a:solidFill>
                  <a:srgbClr val="002060"/>
                </a:solidFill>
                <a:latin typeface="Marianne" panose="02000000000000000000" pitchFamily="50" charset="0"/>
              </a:rPr>
            </a:br>
            <a:endParaRPr lang="fr-FR" altLang="fr-FR" i="1" dirty="0">
              <a:solidFill>
                <a:srgbClr val="002060"/>
              </a:solidFill>
              <a:latin typeface="Marianne" panose="02000000000000000000" pitchFamily="50" charset="0"/>
            </a:endParaRPr>
          </a:p>
          <a:p>
            <a:pPr marL="285750" indent="-285750">
              <a:buFont typeface="Wingdings" panose="05000000000000000000" pitchFamily="2" charset="2"/>
              <a:buChar char="q"/>
            </a:pPr>
            <a:r>
              <a:rPr lang="fr-FR" altLang="fr-FR" b="1" dirty="0">
                <a:solidFill>
                  <a:srgbClr val="002060"/>
                </a:solidFill>
                <a:latin typeface="Marianne" panose="02000000000000000000" pitchFamily="50" charset="0"/>
              </a:rPr>
              <a:t>L’IA n’est pas encore sollicitée en dehors des modèles générés par l’applicatif </a:t>
            </a:r>
            <a:r>
              <a:rPr lang="fr-FR" altLang="fr-FR" b="1" dirty="0" err="1">
                <a:solidFill>
                  <a:srgbClr val="002060"/>
                </a:solidFill>
                <a:latin typeface="Marianne" panose="02000000000000000000" pitchFamily="50" charset="0"/>
              </a:rPr>
              <a:t>Plaud</a:t>
            </a:r>
            <a:r>
              <a:rPr lang="fr-FR" altLang="fr-FR" b="1" dirty="0">
                <a:solidFill>
                  <a:srgbClr val="002060"/>
                </a:solidFill>
                <a:latin typeface="Marianne" panose="02000000000000000000" pitchFamily="50" charset="0"/>
              </a:rPr>
              <a:t> (sur base IA pour a forme)</a:t>
            </a:r>
            <a:br>
              <a:rPr lang="fr-FR" altLang="fr-FR" b="1" dirty="0">
                <a:solidFill>
                  <a:srgbClr val="002060"/>
                </a:solidFill>
                <a:latin typeface="Marianne" panose="02000000000000000000" pitchFamily="50" charset="0"/>
              </a:rPr>
            </a:br>
            <a:endParaRPr lang="fr-FR" altLang="fr-FR" i="1" dirty="0">
              <a:solidFill>
                <a:srgbClr val="002060"/>
              </a:solidFill>
              <a:latin typeface="Marianne" panose="02000000000000000000" pitchFamily="50" charset="0"/>
            </a:endParaRPr>
          </a:p>
          <a:p>
            <a:pPr marL="285750" indent="-285750">
              <a:buFont typeface="Wingdings" panose="05000000000000000000" pitchFamily="2" charset="2"/>
              <a:buChar char="q"/>
            </a:pPr>
            <a:r>
              <a:rPr lang="fr-FR" altLang="fr-FR" b="1" dirty="0">
                <a:solidFill>
                  <a:srgbClr val="002060"/>
                </a:solidFill>
                <a:latin typeface="Marianne" panose="02000000000000000000" pitchFamily="50" charset="0"/>
              </a:rPr>
              <a:t>Les données enregistrées sont sur le Cloud  propriétaire de </a:t>
            </a:r>
            <a:r>
              <a:rPr lang="fr-FR" altLang="fr-FR" b="1" dirty="0" err="1">
                <a:solidFill>
                  <a:srgbClr val="002060"/>
                </a:solidFill>
                <a:latin typeface="Marianne" panose="02000000000000000000" pitchFamily="50" charset="0"/>
              </a:rPr>
              <a:t>Plaud</a:t>
            </a:r>
            <a:r>
              <a:rPr lang="fr-FR" altLang="fr-FR" b="1" dirty="0">
                <a:solidFill>
                  <a:srgbClr val="002060"/>
                </a:solidFill>
                <a:latin typeface="Marianne" panose="02000000000000000000" pitchFamily="50" charset="0"/>
              </a:rPr>
              <a:t> (sur la base d’un hébergement externalisé)</a:t>
            </a:r>
          </a:p>
          <a:p>
            <a:endParaRPr lang="fr-FR" altLang="fr-FR" i="1" dirty="0">
              <a:solidFill>
                <a:srgbClr val="002060"/>
              </a:solidFill>
              <a:latin typeface="Marianne" panose="02000000000000000000" pitchFamily="50" charset="0"/>
            </a:endParaRPr>
          </a:p>
          <a:p>
            <a:pPr marL="285750" indent="-285750">
              <a:buFont typeface="Wingdings" panose="05000000000000000000" pitchFamily="2" charset="2"/>
              <a:buChar char="q"/>
            </a:pPr>
            <a:r>
              <a:rPr lang="fr-FR" altLang="fr-FR" b="1" dirty="0">
                <a:solidFill>
                  <a:srgbClr val="002060"/>
                </a:solidFill>
                <a:latin typeface="Marianne" panose="02000000000000000000" pitchFamily="50" charset="0"/>
              </a:rPr>
              <a:t>L’outil numérique propose d’organiser, de retrouver, de développer les données transférées sur la base de modèles existants ou à développer. C’est l’apport IA dans ce produit. </a:t>
            </a:r>
          </a:p>
        </p:txBody>
      </p:sp>
      <p:sp>
        <p:nvSpPr>
          <p:cNvPr id="2" name="ZoneTexte 1">
            <a:extLst>
              <a:ext uri="{FF2B5EF4-FFF2-40B4-BE49-F238E27FC236}">
                <a16:creationId xmlns:a16="http://schemas.microsoft.com/office/drawing/2014/main" id="{D75901CA-70EC-9B31-F46B-69147A0A5FB9}"/>
              </a:ext>
            </a:extLst>
          </p:cNvPr>
          <p:cNvSpPr txBox="1"/>
          <p:nvPr/>
        </p:nvSpPr>
        <p:spPr>
          <a:xfrm>
            <a:off x="2545286" y="309337"/>
            <a:ext cx="7767484" cy="400110"/>
          </a:xfrm>
          <a:prstGeom prst="rect">
            <a:avLst/>
          </a:prstGeom>
          <a:noFill/>
        </p:spPr>
        <p:txBody>
          <a:bodyPr wrap="square" rtlCol="0">
            <a:spAutoFit/>
          </a:bodyPr>
          <a:lstStyle/>
          <a:p>
            <a:pPr algn="ctr"/>
            <a:r>
              <a:rPr lang="fr-FR" sz="2000" b="1" dirty="0">
                <a:solidFill>
                  <a:srgbClr val="002060"/>
                </a:solidFill>
                <a:latin typeface="Marianne" panose="02000000000000000000" pitchFamily="50" charset="0"/>
              </a:rPr>
              <a:t>Présentation du </a:t>
            </a:r>
            <a:r>
              <a:rPr lang="fr-FR" sz="2000" b="1" dirty="0" err="1">
                <a:solidFill>
                  <a:srgbClr val="002060"/>
                </a:solidFill>
                <a:latin typeface="Marianne" panose="02000000000000000000" pitchFamily="50" charset="0"/>
              </a:rPr>
              <a:t>Plaud</a:t>
            </a:r>
            <a:r>
              <a:rPr lang="fr-FR" sz="2000" b="1" dirty="0">
                <a:solidFill>
                  <a:srgbClr val="002060"/>
                </a:solidFill>
                <a:latin typeface="Marianne" panose="02000000000000000000" pitchFamily="50" charset="0"/>
              </a:rPr>
              <a:t> Note Pro</a:t>
            </a:r>
          </a:p>
        </p:txBody>
      </p:sp>
    </p:spTree>
    <p:extLst>
      <p:ext uri="{BB962C8B-B14F-4D97-AF65-F5344CB8AC3E}">
        <p14:creationId xmlns:p14="http://schemas.microsoft.com/office/powerpoint/2010/main" val="1380041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1951800-79A9-49AB-AAF5-1AF61C5FB6BF}"/>
              </a:ext>
            </a:extLst>
          </p:cNvPr>
          <p:cNvPicPr>
            <a:picLocks noChangeAspect="1"/>
          </p:cNvPicPr>
          <p:nvPr/>
        </p:nvPicPr>
        <p:blipFill>
          <a:blip r:embed="rId2"/>
          <a:stretch>
            <a:fillRect/>
          </a:stretch>
        </p:blipFill>
        <p:spPr>
          <a:xfrm>
            <a:off x="151478" y="80710"/>
            <a:ext cx="1390844" cy="1257475"/>
          </a:xfrm>
          <a:prstGeom prst="rect">
            <a:avLst/>
          </a:prstGeom>
        </p:spPr>
      </p:pic>
      <p:sp>
        <p:nvSpPr>
          <p:cNvPr id="3" name="AutoShape 4" descr="Résultat d’images pour logo perplexity">
            <a:extLst>
              <a:ext uri="{FF2B5EF4-FFF2-40B4-BE49-F238E27FC236}">
                <a16:creationId xmlns:a16="http://schemas.microsoft.com/office/drawing/2014/main" id="{77893795-4FFC-411B-9DD5-4DBA401E07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ZoneTexte 6">
            <a:extLst>
              <a:ext uri="{FF2B5EF4-FFF2-40B4-BE49-F238E27FC236}">
                <a16:creationId xmlns:a16="http://schemas.microsoft.com/office/drawing/2014/main" id="{74F7C198-1B0A-41EC-A8E2-80779B44AA3B}"/>
              </a:ext>
            </a:extLst>
          </p:cNvPr>
          <p:cNvSpPr txBox="1"/>
          <p:nvPr/>
        </p:nvSpPr>
        <p:spPr>
          <a:xfrm>
            <a:off x="520267" y="1277001"/>
            <a:ext cx="11161987" cy="954107"/>
          </a:xfrm>
          <a:prstGeom prst="rect">
            <a:avLst/>
          </a:prstGeom>
          <a:noFill/>
        </p:spPr>
        <p:txBody>
          <a:bodyPr wrap="square" rtlCol="0">
            <a:spAutoFit/>
          </a:bodyPr>
          <a:lstStyle/>
          <a:p>
            <a:pPr algn="ctr"/>
            <a:r>
              <a:rPr lang="fr-FR" sz="2800" b="1" dirty="0">
                <a:solidFill>
                  <a:srgbClr val="002060"/>
                </a:solidFill>
                <a:latin typeface="Marianne" panose="02000000000000000000" pitchFamily="50" charset="0"/>
              </a:rPr>
              <a:t>Présentation d’un matériel d’assistance à la prise de note et au traitement de l’information</a:t>
            </a:r>
          </a:p>
        </p:txBody>
      </p:sp>
      <p:pic>
        <p:nvPicPr>
          <p:cNvPr id="4" name="Image 3" descr="Une image contenant texte, Téléphone mobile, gadget, Appareil électronique&#10;&#10;Le contenu généré par l’IA peut être incorrect.">
            <a:extLst>
              <a:ext uri="{FF2B5EF4-FFF2-40B4-BE49-F238E27FC236}">
                <a16:creationId xmlns:a16="http://schemas.microsoft.com/office/drawing/2014/main" id="{3AA6CA03-FAB8-EDE1-D667-01AE924ED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264" y="3153095"/>
            <a:ext cx="3263472" cy="3263472"/>
          </a:xfrm>
          <a:prstGeom prst="rect">
            <a:avLst/>
          </a:prstGeom>
        </p:spPr>
      </p:pic>
    </p:spTree>
    <p:extLst>
      <p:ext uri="{BB962C8B-B14F-4D97-AF65-F5344CB8AC3E}">
        <p14:creationId xmlns:p14="http://schemas.microsoft.com/office/powerpoint/2010/main" val="1745034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0B562E7-5E92-4E09-9087-27D73ADE088A}"/>
              </a:ext>
            </a:extLst>
          </p:cNvPr>
          <p:cNvPicPr>
            <a:picLocks noChangeAspect="1"/>
          </p:cNvPicPr>
          <p:nvPr/>
        </p:nvPicPr>
        <p:blipFill>
          <a:blip r:embed="rId2"/>
          <a:stretch>
            <a:fillRect/>
          </a:stretch>
        </p:blipFill>
        <p:spPr>
          <a:xfrm>
            <a:off x="151478" y="80710"/>
            <a:ext cx="1390844" cy="1257475"/>
          </a:xfrm>
          <a:prstGeom prst="rect">
            <a:avLst/>
          </a:prstGeom>
        </p:spPr>
      </p:pic>
      <p:sp>
        <p:nvSpPr>
          <p:cNvPr id="8" name="Rectangle 1">
            <a:extLst>
              <a:ext uri="{FF2B5EF4-FFF2-40B4-BE49-F238E27FC236}">
                <a16:creationId xmlns:a16="http://schemas.microsoft.com/office/drawing/2014/main" id="{CDC6C307-C700-423C-BE01-89CEAFF26532}"/>
              </a:ext>
            </a:extLst>
          </p:cNvPr>
          <p:cNvSpPr>
            <a:spLocks noChangeArrowheads="1"/>
          </p:cNvSpPr>
          <p:nvPr/>
        </p:nvSpPr>
        <p:spPr bwMode="auto">
          <a:xfrm>
            <a:off x="151478" y="2890711"/>
            <a:ext cx="11672660" cy="461665"/>
          </a:xfrm>
          <a:prstGeom prst="rect">
            <a:avLst/>
          </a:prstGeom>
          <a:noFill/>
        </p:spPr>
        <p:txBody>
          <a:bodyPr wrap="square" rtlCol="0">
            <a:spAutoFit/>
          </a:bodyPr>
          <a:lstStyle/>
          <a:p>
            <a:pPr algn="ctr"/>
            <a:r>
              <a:rPr lang="fr-FR" sz="2400" b="1" dirty="0" err="1">
                <a:solidFill>
                  <a:srgbClr val="002060"/>
                </a:solidFill>
              </a:rPr>
              <a:t>Bluedot</a:t>
            </a:r>
            <a:r>
              <a:rPr lang="fr-FR" sz="2400" b="1" dirty="0">
                <a:solidFill>
                  <a:srgbClr val="002060"/>
                </a:solidFill>
              </a:rPr>
              <a:t> (application), </a:t>
            </a:r>
            <a:r>
              <a:rPr lang="en-US" sz="2400" b="1" dirty="0" err="1">
                <a:solidFill>
                  <a:srgbClr val="002060"/>
                </a:solidFill>
              </a:rPr>
              <a:t>HiDock</a:t>
            </a:r>
            <a:r>
              <a:rPr lang="en-US" sz="2400" b="1" dirty="0">
                <a:solidFill>
                  <a:srgbClr val="002060"/>
                </a:solidFill>
              </a:rPr>
              <a:t> P1 AI (</a:t>
            </a:r>
            <a:r>
              <a:rPr lang="en-US" sz="2400" b="1" dirty="0" err="1">
                <a:solidFill>
                  <a:srgbClr val="002060"/>
                </a:solidFill>
              </a:rPr>
              <a:t>enregistreur</a:t>
            </a:r>
            <a:r>
              <a:rPr lang="en-US" sz="2400" b="1" dirty="0">
                <a:solidFill>
                  <a:srgbClr val="002060"/>
                </a:solidFill>
              </a:rPr>
              <a:t> physique), </a:t>
            </a:r>
            <a:r>
              <a:rPr lang="fr-FR" sz="2400" b="1" dirty="0" err="1">
                <a:solidFill>
                  <a:srgbClr val="002060"/>
                </a:solidFill>
              </a:rPr>
              <a:t>Mobvoi</a:t>
            </a:r>
            <a:r>
              <a:rPr lang="fr-FR" sz="2400" b="1" dirty="0">
                <a:solidFill>
                  <a:srgbClr val="002060"/>
                </a:solidFill>
              </a:rPr>
              <a:t> </a:t>
            </a:r>
            <a:r>
              <a:rPr lang="fr-FR" sz="2400" b="1" dirty="0" err="1">
                <a:solidFill>
                  <a:srgbClr val="002060"/>
                </a:solidFill>
              </a:rPr>
              <a:t>TicNote</a:t>
            </a:r>
            <a:r>
              <a:rPr lang="fr-FR" sz="2400" b="1" dirty="0">
                <a:solidFill>
                  <a:srgbClr val="002060"/>
                </a:solidFill>
              </a:rPr>
              <a:t> </a:t>
            </a:r>
            <a:r>
              <a:rPr lang="en-US" sz="2400" b="1" dirty="0">
                <a:solidFill>
                  <a:srgbClr val="002060"/>
                </a:solidFill>
              </a:rPr>
              <a:t> …</a:t>
            </a:r>
          </a:p>
        </p:txBody>
      </p:sp>
      <p:sp>
        <p:nvSpPr>
          <p:cNvPr id="2" name="ZoneTexte 1">
            <a:extLst>
              <a:ext uri="{FF2B5EF4-FFF2-40B4-BE49-F238E27FC236}">
                <a16:creationId xmlns:a16="http://schemas.microsoft.com/office/drawing/2014/main" id="{D75901CA-70EC-9B31-F46B-69147A0A5FB9}"/>
              </a:ext>
            </a:extLst>
          </p:cNvPr>
          <p:cNvSpPr txBox="1"/>
          <p:nvPr/>
        </p:nvSpPr>
        <p:spPr>
          <a:xfrm>
            <a:off x="2545286" y="309337"/>
            <a:ext cx="7767484" cy="400110"/>
          </a:xfrm>
          <a:prstGeom prst="rect">
            <a:avLst/>
          </a:prstGeom>
          <a:noFill/>
        </p:spPr>
        <p:txBody>
          <a:bodyPr wrap="square" rtlCol="0">
            <a:spAutoFit/>
          </a:bodyPr>
          <a:lstStyle/>
          <a:p>
            <a:pPr algn="ctr"/>
            <a:r>
              <a:rPr lang="fr-FR" sz="2000" b="1" dirty="0">
                <a:solidFill>
                  <a:srgbClr val="002060"/>
                </a:solidFill>
                <a:latin typeface="Marianne" panose="02000000000000000000" pitchFamily="50" charset="0"/>
              </a:rPr>
              <a:t>Alternatives</a:t>
            </a:r>
          </a:p>
        </p:txBody>
      </p:sp>
    </p:spTree>
    <p:extLst>
      <p:ext uri="{BB962C8B-B14F-4D97-AF65-F5344CB8AC3E}">
        <p14:creationId xmlns:p14="http://schemas.microsoft.com/office/powerpoint/2010/main" val="54118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A7282E2-5E48-402C-A200-D63043E0ACB5}"/>
              </a:ext>
            </a:extLst>
          </p:cNvPr>
          <p:cNvSpPr txBox="1"/>
          <p:nvPr/>
        </p:nvSpPr>
        <p:spPr>
          <a:xfrm>
            <a:off x="2734472" y="591585"/>
            <a:ext cx="7767484" cy="400110"/>
          </a:xfrm>
          <a:prstGeom prst="rect">
            <a:avLst/>
          </a:prstGeom>
          <a:noFill/>
        </p:spPr>
        <p:txBody>
          <a:bodyPr wrap="square" rtlCol="0">
            <a:spAutoFit/>
          </a:bodyPr>
          <a:lstStyle/>
          <a:p>
            <a:pPr algn="ctr"/>
            <a:r>
              <a:rPr lang="fr-FR" sz="2000" b="1" dirty="0">
                <a:solidFill>
                  <a:srgbClr val="002060"/>
                </a:solidFill>
                <a:latin typeface="Marianne" panose="02000000000000000000" pitchFamily="50" charset="0"/>
              </a:rPr>
              <a:t>Présentation du </a:t>
            </a:r>
            <a:r>
              <a:rPr lang="fr-FR" sz="2000" b="1" dirty="0" err="1">
                <a:solidFill>
                  <a:srgbClr val="002060"/>
                </a:solidFill>
                <a:latin typeface="Marianne" panose="02000000000000000000" pitchFamily="50" charset="0"/>
              </a:rPr>
              <a:t>Plaud</a:t>
            </a:r>
            <a:r>
              <a:rPr lang="fr-FR" sz="2000" b="1" dirty="0">
                <a:solidFill>
                  <a:srgbClr val="002060"/>
                </a:solidFill>
                <a:latin typeface="Marianne" panose="02000000000000000000" pitchFamily="50" charset="0"/>
              </a:rPr>
              <a:t> Note Pro</a:t>
            </a:r>
          </a:p>
        </p:txBody>
      </p:sp>
      <p:pic>
        <p:nvPicPr>
          <p:cNvPr id="5" name="Image 4">
            <a:extLst>
              <a:ext uri="{FF2B5EF4-FFF2-40B4-BE49-F238E27FC236}">
                <a16:creationId xmlns:a16="http://schemas.microsoft.com/office/drawing/2014/main" id="{3E522E2A-6D90-4C4C-A2D8-0C95FC14DC4C}"/>
              </a:ext>
            </a:extLst>
          </p:cNvPr>
          <p:cNvPicPr>
            <a:picLocks noChangeAspect="1"/>
          </p:cNvPicPr>
          <p:nvPr/>
        </p:nvPicPr>
        <p:blipFill>
          <a:blip r:embed="rId2"/>
          <a:stretch>
            <a:fillRect/>
          </a:stretch>
        </p:blipFill>
        <p:spPr>
          <a:xfrm>
            <a:off x="151478" y="80710"/>
            <a:ext cx="1390844" cy="1257475"/>
          </a:xfrm>
          <a:prstGeom prst="rect">
            <a:avLst/>
          </a:prstGeom>
        </p:spPr>
      </p:pic>
      <p:sp>
        <p:nvSpPr>
          <p:cNvPr id="2" name="ZoneTexte 1">
            <a:extLst>
              <a:ext uri="{FF2B5EF4-FFF2-40B4-BE49-F238E27FC236}">
                <a16:creationId xmlns:a16="http://schemas.microsoft.com/office/drawing/2014/main" id="{D89364E4-5233-BBF2-D903-D23C14066B6E}"/>
              </a:ext>
            </a:extLst>
          </p:cNvPr>
          <p:cNvSpPr txBox="1"/>
          <p:nvPr/>
        </p:nvSpPr>
        <p:spPr>
          <a:xfrm>
            <a:off x="614856" y="2472477"/>
            <a:ext cx="11146220" cy="2126864"/>
          </a:xfrm>
          <a:prstGeom prst="rect">
            <a:avLst/>
          </a:prstGeom>
          <a:noFill/>
        </p:spPr>
        <p:txBody>
          <a:bodyPr wrap="square" rtlCol="0" anchor="ctr" anchorCtr="0">
            <a:spAutoFit/>
          </a:bodyPr>
          <a:lstStyle/>
          <a:p>
            <a:pPr algn="just">
              <a:lnSpc>
                <a:spcPct val="150000"/>
              </a:lnSpc>
            </a:pPr>
            <a:r>
              <a:rPr lang="fr-FR" dirty="0">
                <a:solidFill>
                  <a:srgbClr val="002060"/>
                </a:solidFill>
              </a:rPr>
              <a:t>Le PLAUD Note Pro Noir est un dictaphone conçu pour </a:t>
            </a:r>
            <a:r>
              <a:rPr lang="fr-FR" b="1" dirty="0">
                <a:solidFill>
                  <a:srgbClr val="002060"/>
                </a:solidFill>
              </a:rPr>
              <a:t>capturez et utilisez vos conversations</a:t>
            </a:r>
            <a:r>
              <a:rPr lang="fr-FR" dirty="0">
                <a:solidFill>
                  <a:srgbClr val="002060"/>
                </a:solidFill>
              </a:rPr>
              <a:t>. </a:t>
            </a:r>
          </a:p>
          <a:p>
            <a:pPr algn="just">
              <a:lnSpc>
                <a:spcPct val="150000"/>
              </a:lnSpc>
            </a:pPr>
            <a:r>
              <a:rPr lang="fr-FR" dirty="0">
                <a:solidFill>
                  <a:srgbClr val="002060"/>
                </a:solidFill>
              </a:rPr>
              <a:t>Il est équipé d'un matériel et d'un logiciel spécifiquement développés pour l'intelligence artificielle, il vous permet de rester concentré sur votre mission.</a:t>
            </a:r>
          </a:p>
          <a:p>
            <a:pPr algn="just">
              <a:lnSpc>
                <a:spcPct val="150000"/>
              </a:lnSpc>
            </a:pPr>
            <a:r>
              <a:rPr lang="fr-FR" dirty="0">
                <a:solidFill>
                  <a:srgbClr val="002060"/>
                </a:solidFill>
              </a:rPr>
              <a:t>L’outil numérique </a:t>
            </a:r>
            <a:r>
              <a:rPr lang="fr-FR" b="1" dirty="0">
                <a:solidFill>
                  <a:srgbClr val="002060"/>
                </a:solidFill>
              </a:rPr>
              <a:t>enregistre chaque mot clairement et convertit les échanges en données exploitables</a:t>
            </a:r>
            <a:r>
              <a:rPr lang="fr-FR" dirty="0">
                <a:solidFill>
                  <a:srgbClr val="002060"/>
                </a:solidFill>
              </a:rPr>
              <a:t>. Cet usage est possible lors de réunion, au fil de l’eau ou lors d’un appel téléphonique. </a:t>
            </a:r>
          </a:p>
        </p:txBody>
      </p:sp>
    </p:spTree>
    <p:extLst>
      <p:ext uri="{BB962C8B-B14F-4D97-AF65-F5344CB8AC3E}">
        <p14:creationId xmlns:p14="http://schemas.microsoft.com/office/powerpoint/2010/main" val="3193789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A7282E2-5E48-402C-A200-D63043E0ACB5}"/>
              </a:ext>
            </a:extLst>
          </p:cNvPr>
          <p:cNvSpPr txBox="1"/>
          <p:nvPr/>
        </p:nvSpPr>
        <p:spPr>
          <a:xfrm>
            <a:off x="2734472" y="591585"/>
            <a:ext cx="7767484" cy="400110"/>
          </a:xfrm>
          <a:prstGeom prst="rect">
            <a:avLst/>
          </a:prstGeom>
          <a:noFill/>
        </p:spPr>
        <p:txBody>
          <a:bodyPr wrap="square" rtlCol="0">
            <a:spAutoFit/>
          </a:bodyPr>
          <a:lstStyle/>
          <a:p>
            <a:pPr algn="ctr"/>
            <a:r>
              <a:rPr lang="fr-FR" sz="2000" b="1" dirty="0">
                <a:solidFill>
                  <a:srgbClr val="002060"/>
                </a:solidFill>
                <a:latin typeface="Marianne" panose="02000000000000000000" pitchFamily="50" charset="0"/>
              </a:rPr>
              <a:t>Présentation du </a:t>
            </a:r>
            <a:r>
              <a:rPr lang="fr-FR" sz="2000" b="1" dirty="0" err="1">
                <a:solidFill>
                  <a:srgbClr val="002060"/>
                </a:solidFill>
                <a:latin typeface="Marianne" panose="02000000000000000000" pitchFamily="50" charset="0"/>
              </a:rPr>
              <a:t>Plaud</a:t>
            </a:r>
            <a:r>
              <a:rPr lang="fr-FR" sz="2000" b="1" dirty="0">
                <a:solidFill>
                  <a:srgbClr val="002060"/>
                </a:solidFill>
                <a:latin typeface="Marianne" panose="02000000000000000000" pitchFamily="50" charset="0"/>
              </a:rPr>
              <a:t> Note Pro</a:t>
            </a:r>
          </a:p>
        </p:txBody>
      </p:sp>
      <p:pic>
        <p:nvPicPr>
          <p:cNvPr id="5" name="Image 4">
            <a:extLst>
              <a:ext uri="{FF2B5EF4-FFF2-40B4-BE49-F238E27FC236}">
                <a16:creationId xmlns:a16="http://schemas.microsoft.com/office/drawing/2014/main" id="{3E522E2A-6D90-4C4C-A2D8-0C95FC14DC4C}"/>
              </a:ext>
            </a:extLst>
          </p:cNvPr>
          <p:cNvPicPr>
            <a:picLocks noChangeAspect="1"/>
          </p:cNvPicPr>
          <p:nvPr/>
        </p:nvPicPr>
        <p:blipFill>
          <a:blip r:embed="rId2"/>
          <a:stretch>
            <a:fillRect/>
          </a:stretch>
        </p:blipFill>
        <p:spPr>
          <a:xfrm>
            <a:off x="151478" y="80710"/>
            <a:ext cx="1390844" cy="1257475"/>
          </a:xfrm>
          <a:prstGeom prst="rect">
            <a:avLst/>
          </a:prstGeom>
        </p:spPr>
      </p:pic>
      <p:pic>
        <p:nvPicPr>
          <p:cNvPr id="7" name="Image 6">
            <a:extLst>
              <a:ext uri="{FF2B5EF4-FFF2-40B4-BE49-F238E27FC236}">
                <a16:creationId xmlns:a16="http://schemas.microsoft.com/office/drawing/2014/main" id="{B96890F8-63D6-C7F0-DA06-D9D5CA7CA74F}"/>
              </a:ext>
            </a:extLst>
          </p:cNvPr>
          <p:cNvPicPr>
            <a:picLocks noChangeAspect="1"/>
          </p:cNvPicPr>
          <p:nvPr/>
        </p:nvPicPr>
        <p:blipFill>
          <a:blip r:embed="rId3"/>
          <a:stretch>
            <a:fillRect/>
          </a:stretch>
        </p:blipFill>
        <p:spPr>
          <a:xfrm>
            <a:off x="0" y="1338185"/>
            <a:ext cx="12192000" cy="5396003"/>
          </a:xfrm>
          <a:prstGeom prst="rect">
            <a:avLst/>
          </a:prstGeom>
        </p:spPr>
      </p:pic>
    </p:spTree>
    <p:extLst>
      <p:ext uri="{BB962C8B-B14F-4D97-AF65-F5344CB8AC3E}">
        <p14:creationId xmlns:p14="http://schemas.microsoft.com/office/powerpoint/2010/main" val="218695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1DADBD-4836-45F3-A1DD-665C11575563}"/>
              </a:ext>
            </a:extLst>
          </p:cNvPr>
          <p:cNvPicPr>
            <a:picLocks noChangeAspect="1"/>
          </p:cNvPicPr>
          <p:nvPr/>
        </p:nvPicPr>
        <p:blipFill>
          <a:blip r:embed="rId2"/>
          <a:stretch>
            <a:fillRect/>
          </a:stretch>
        </p:blipFill>
        <p:spPr>
          <a:xfrm>
            <a:off x="151478" y="80710"/>
            <a:ext cx="1390844" cy="1257475"/>
          </a:xfrm>
          <a:prstGeom prst="rect">
            <a:avLst/>
          </a:prstGeom>
        </p:spPr>
      </p:pic>
      <p:sp>
        <p:nvSpPr>
          <p:cNvPr id="2" name="ZoneTexte 1">
            <a:extLst>
              <a:ext uri="{FF2B5EF4-FFF2-40B4-BE49-F238E27FC236}">
                <a16:creationId xmlns:a16="http://schemas.microsoft.com/office/drawing/2014/main" id="{79AFD91E-C4CA-4CF7-F05C-0FB32B23069C}"/>
              </a:ext>
            </a:extLst>
          </p:cNvPr>
          <p:cNvSpPr txBox="1"/>
          <p:nvPr/>
        </p:nvSpPr>
        <p:spPr>
          <a:xfrm>
            <a:off x="2734472" y="591585"/>
            <a:ext cx="7767484" cy="400110"/>
          </a:xfrm>
          <a:prstGeom prst="rect">
            <a:avLst/>
          </a:prstGeom>
          <a:noFill/>
        </p:spPr>
        <p:txBody>
          <a:bodyPr wrap="square" rtlCol="0">
            <a:spAutoFit/>
          </a:bodyPr>
          <a:lstStyle/>
          <a:p>
            <a:pPr algn="ctr"/>
            <a:r>
              <a:rPr lang="fr-FR" sz="2000" b="1" dirty="0">
                <a:solidFill>
                  <a:srgbClr val="002060"/>
                </a:solidFill>
                <a:latin typeface="Marianne" panose="02000000000000000000" pitchFamily="50" charset="0"/>
              </a:rPr>
              <a:t>Présentation du </a:t>
            </a:r>
            <a:r>
              <a:rPr lang="fr-FR" sz="2000" b="1" dirty="0" err="1">
                <a:solidFill>
                  <a:srgbClr val="002060"/>
                </a:solidFill>
                <a:latin typeface="Marianne" panose="02000000000000000000" pitchFamily="50" charset="0"/>
              </a:rPr>
              <a:t>Plaud</a:t>
            </a:r>
            <a:r>
              <a:rPr lang="fr-FR" sz="2000" b="1" dirty="0">
                <a:solidFill>
                  <a:srgbClr val="002060"/>
                </a:solidFill>
                <a:latin typeface="Marianne" panose="02000000000000000000" pitchFamily="50" charset="0"/>
              </a:rPr>
              <a:t> Note Pro</a:t>
            </a:r>
          </a:p>
        </p:txBody>
      </p:sp>
      <p:sp>
        <p:nvSpPr>
          <p:cNvPr id="3" name="ZoneTexte 2">
            <a:extLst>
              <a:ext uri="{FF2B5EF4-FFF2-40B4-BE49-F238E27FC236}">
                <a16:creationId xmlns:a16="http://schemas.microsoft.com/office/drawing/2014/main" id="{DE7BD28E-62EE-5496-AE73-39EDBC2992D1}"/>
              </a:ext>
            </a:extLst>
          </p:cNvPr>
          <p:cNvSpPr txBox="1"/>
          <p:nvPr/>
        </p:nvSpPr>
        <p:spPr>
          <a:xfrm>
            <a:off x="567559" y="1909516"/>
            <a:ext cx="11003515" cy="2773195"/>
          </a:xfrm>
          <a:prstGeom prst="rect">
            <a:avLst/>
          </a:prstGeom>
          <a:noFill/>
        </p:spPr>
        <p:txBody>
          <a:bodyPr wrap="square" rtlCol="0">
            <a:spAutoFit/>
          </a:bodyPr>
          <a:lstStyle/>
          <a:p>
            <a:pPr algn="ctr">
              <a:lnSpc>
                <a:spcPct val="150000"/>
              </a:lnSpc>
            </a:pPr>
            <a:r>
              <a:rPr lang="fr-FR" sz="2800" b="1" dirty="0">
                <a:solidFill>
                  <a:srgbClr val="002060"/>
                </a:solidFill>
              </a:rPr>
              <a:t>La confidentialité</a:t>
            </a:r>
            <a:endParaRPr lang="fr-FR" b="1" dirty="0">
              <a:solidFill>
                <a:srgbClr val="002060"/>
              </a:solidFill>
            </a:endParaRPr>
          </a:p>
          <a:p>
            <a:pPr algn="just">
              <a:lnSpc>
                <a:spcPct val="150000"/>
              </a:lnSpc>
            </a:pPr>
            <a:r>
              <a:rPr lang="fr-FR" dirty="0">
                <a:solidFill>
                  <a:srgbClr val="002060"/>
                </a:solidFill>
              </a:rPr>
              <a:t>L’outil numérique est hébergé sur une infrastructure AWS (plateforme cloud sécurisée). Il est conforme aux normes RGPD, SOC II, HIPAA et EN18031, et toutes les données sont protégées par chiffrement tant </a:t>
            </a:r>
            <a:r>
              <a:rPr lang="fr-FR" u="sng" dirty="0">
                <a:solidFill>
                  <a:srgbClr val="002060"/>
                </a:solidFill>
              </a:rPr>
              <a:t>lors du transfert que du stockage</a:t>
            </a:r>
            <a:r>
              <a:rPr lang="fr-FR" dirty="0">
                <a:solidFill>
                  <a:srgbClr val="002060"/>
                </a:solidFill>
              </a:rPr>
              <a:t>.</a:t>
            </a:r>
          </a:p>
          <a:p>
            <a:pPr algn="just">
              <a:lnSpc>
                <a:spcPct val="150000"/>
              </a:lnSpc>
            </a:pPr>
            <a:endParaRPr lang="fr-FR" dirty="0">
              <a:solidFill>
                <a:srgbClr val="002060"/>
              </a:solidFill>
            </a:endParaRPr>
          </a:p>
          <a:p>
            <a:pPr algn="just">
              <a:lnSpc>
                <a:spcPct val="150000"/>
              </a:lnSpc>
            </a:pPr>
            <a:endParaRPr lang="fr-FR" dirty="0">
              <a:solidFill>
                <a:srgbClr val="002060"/>
              </a:solidFill>
            </a:endParaRPr>
          </a:p>
        </p:txBody>
      </p:sp>
      <p:pic>
        <p:nvPicPr>
          <p:cNvPr id="5" name="Image 4" descr="Une image contenant smiley, émoticône, dessin humoristique, jaune&#10;&#10;Le contenu généré par l’IA peut être incorrect.">
            <a:extLst>
              <a:ext uri="{FF2B5EF4-FFF2-40B4-BE49-F238E27FC236}">
                <a16:creationId xmlns:a16="http://schemas.microsoft.com/office/drawing/2014/main" id="{1467A0D0-F6CE-023C-FBE1-3CC804A47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43" y="5029201"/>
            <a:ext cx="1024758" cy="1024758"/>
          </a:xfrm>
          <a:prstGeom prst="rect">
            <a:avLst/>
          </a:prstGeom>
        </p:spPr>
      </p:pic>
      <p:sp>
        <p:nvSpPr>
          <p:cNvPr id="7" name="ZoneTexte 6">
            <a:extLst>
              <a:ext uri="{FF2B5EF4-FFF2-40B4-BE49-F238E27FC236}">
                <a16:creationId xmlns:a16="http://schemas.microsoft.com/office/drawing/2014/main" id="{0E0DB24B-1556-243B-785C-6355C892C104}"/>
              </a:ext>
            </a:extLst>
          </p:cNvPr>
          <p:cNvSpPr txBox="1"/>
          <p:nvPr/>
        </p:nvSpPr>
        <p:spPr>
          <a:xfrm>
            <a:off x="2349062" y="5355043"/>
            <a:ext cx="9222012" cy="369332"/>
          </a:xfrm>
          <a:prstGeom prst="rect">
            <a:avLst/>
          </a:prstGeom>
          <a:noFill/>
        </p:spPr>
        <p:txBody>
          <a:bodyPr wrap="none" rtlCol="0">
            <a:spAutoFit/>
          </a:bodyPr>
          <a:lstStyle/>
          <a:p>
            <a:r>
              <a:rPr lang="fr-FR" b="1" dirty="0">
                <a:solidFill>
                  <a:srgbClr val="FF0000"/>
                </a:solidFill>
              </a:rPr>
              <a:t>L’exploitation des données avec une IA générative doit être réalisée avec les prudences d’usage</a:t>
            </a:r>
          </a:p>
        </p:txBody>
      </p:sp>
    </p:spTree>
    <p:extLst>
      <p:ext uri="{BB962C8B-B14F-4D97-AF65-F5344CB8AC3E}">
        <p14:creationId xmlns:p14="http://schemas.microsoft.com/office/powerpoint/2010/main" val="150745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1DADBD-4836-45F3-A1DD-665C11575563}"/>
              </a:ext>
            </a:extLst>
          </p:cNvPr>
          <p:cNvPicPr>
            <a:picLocks noChangeAspect="1"/>
          </p:cNvPicPr>
          <p:nvPr/>
        </p:nvPicPr>
        <p:blipFill>
          <a:blip r:embed="rId2"/>
          <a:stretch>
            <a:fillRect/>
          </a:stretch>
        </p:blipFill>
        <p:spPr>
          <a:xfrm>
            <a:off x="151478" y="80710"/>
            <a:ext cx="1390844" cy="1257475"/>
          </a:xfrm>
          <a:prstGeom prst="rect">
            <a:avLst/>
          </a:prstGeom>
        </p:spPr>
      </p:pic>
      <p:sp>
        <p:nvSpPr>
          <p:cNvPr id="2" name="ZoneTexte 1">
            <a:extLst>
              <a:ext uri="{FF2B5EF4-FFF2-40B4-BE49-F238E27FC236}">
                <a16:creationId xmlns:a16="http://schemas.microsoft.com/office/drawing/2014/main" id="{79AFD91E-C4CA-4CF7-F05C-0FB32B23069C}"/>
              </a:ext>
            </a:extLst>
          </p:cNvPr>
          <p:cNvSpPr txBox="1"/>
          <p:nvPr/>
        </p:nvSpPr>
        <p:spPr>
          <a:xfrm>
            <a:off x="2734472" y="591585"/>
            <a:ext cx="7767484" cy="400110"/>
          </a:xfrm>
          <a:prstGeom prst="rect">
            <a:avLst/>
          </a:prstGeom>
          <a:noFill/>
        </p:spPr>
        <p:txBody>
          <a:bodyPr wrap="square" rtlCol="0">
            <a:spAutoFit/>
          </a:bodyPr>
          <a:lstStyle/>
          <a:p>
            <a:pPr algn="ctr"/>
            <a:r>
              <a:rPr lang="fr-FR" sz="2000" b="1" dirty="0">
                <a:solidFill>
                  <a:srgbClr val="002060"/>
                </a:solidFill>
                <a:latin typeface="Marianne" panose="02000000000000000000" pitchFamily="50" charset="0"/>
              </a:rPr>
              <a:t>Présentation du </a:t>
            </a:r>
            <a:r>
              <a:rPr lang="fr-FR" sz="2000" b="1" dirty="0" err="1">
                <a:solidFill>
                  <a:srgbClr val="002060"/>
                </a:solidFill>
                <a:latin typeface="Marianne" panose="02000000000000000000" pitchFamily="50" charset="0"/>
              </a:rPr>
              <a:t>Plaud</a:t>
            </a:r>
            <a:r>
              <a:rPr lang="fr-FR" sz="2000" b="1" dirty="0">
                <a:solidFill>
                  <a:srgbClr val="002060"/>
                </a:solidFill>
                <a:latin typeface="Marianne" panose="02000000000000000000" pitchFamily="50" charset="0"/>
              </a:rPr>
              <a:t> Note Pro</a:t>
            </a:r>
          </a:p>
        </p:txBody>
      </p:sp>
      <p:sp>
        <p:nvSpPr>
          <p:cNvPr id="3" name="ZoneTexte 2">
            <a:extLst>
              <a:ext uri="{FF2B5EF4-FFF2-40B4-BE49-F238E27FC236}">
                <a16:creationId xmlns:a16="http://schemas.microsoft.com/office/drawing/2014/main" id="{DE7BD28E-62EE-5496-AE73-39EDBC2992D1}"/>
              </a:ext>
            </a:extLst>
          </p:cNvPr>
          <p:cNvSpPr txBox="1"/>
          <p:nvPr/>
        </p:nvSpPr>
        <p:spPr>
          <a:xfrm>
            <a:off x="567559" y="1909516"/>
            <a:ext cx="11003515" cy="2773195"/>
          </a:xfrm>
          <a:prstGeom prst="rect">
            <a:avLst/>
          </a:prstGeom>
          <a:noFill/>
        </p:spPr>
        <p:txBody>
          <a:bodyPr wrap="square" rtlCol="0">
            <a:spAutoFit/>
          </a:bodyPr>
          <a:lstStyle/>
          <a:p>
            <a:pPr algn="ctr">
              <a:lnSpc>
                <a:spcPct val="150000"/>
              </a:lnSpc>
            </a:pPr>
            <a:r>
              <a:rPr lang="fr-FR" sz="2800" b="1" dirty="0">
                <a:solidFill>
                  <a:srgbClr val="002060"/>
                </a:solidFill>
              </a:rPr>
              <a:t>La capacité</a:t>
            </a:r>
            <a:endParaRPr lang="fr-FR" b="1" dirty="0">
              <a:solidFill>
                <a:srgbClr val="002060"/>
              </a:solidFill>
            </a:endParaRPr>
          </a:p>
          <a:p>
            <a:pPr algn="just">
              <a:lnSpc>
                <a:spcPct val="150000"/>
              </a:lnSpc>
            </a:pPr>
            <a:r>
              <a:rPr lang="fr-FR" b="1" dirty="0">
                <a:solidFill>
                  <a:srgbClr val="002060"/>
                </a:solidFill>
              </a:rPr>
              <a:t>Mode standard </a:t>
            </a:r>
            <a:r>
              <a:rPr lang="fr-FR" dirty="0">
                <a:solidFill>
                  <a:srgbClr val="002060"/>
                </a:solidFill>
              </a:rPr>
              <a:t>:</a:t>
            </a:r>
          </a:p>
          <a:p>
            <a:pPr algn="just">
              <a:lnSpc>
                <a:spcPct val="150000"/>
              </a:lnSpc>
            </a:pPr>
            <a:r>
              <a:rPr lang="fr-FR" dirty="0">
                <a:solidFill>
                  <a:srgbClr val="002060"/>
                </a:solidFill>
              </a:rPr>
              <a:t>30 heures d’enregistrement sans interruption jusqu’à une distance de 5 mètres.</a:t>
            </a:r>
          </a:p>
          <a:p>
            <a:pPr algn="just">
              <a:lnSpc>
                <a:spcPct val="150000"/>
              </a:lnSpc>
            </a:pPr>
            <a:endParaRPr lang="fr-FR" dirty="0">
              <a:solidFill>
                <a:srgbClr val="002060"/>
              </a:solidFill>
            </a:endParaRPr>
          </a:p>
          <a:p>
            <a:pPr algn="just">
              <a:lnSpc>
                <a:spcPct val="150000"/>
              </a:lnSpc>
            </a:pPr>
            <a:r>
              <a:rPr lang="fr-FR" b="1" dirty="0">
                <a:solidFill>
                  <a:srgbClr val="002060"/>
                </a:solidFill>
              </a:rPr>
              <a:t>Mode endurance </a:t>
            </a:r>
            <a:r>
              <a:rPr lang="fr-FR" dirty="0">
                <a:solidFill>
                  <a:srgbClr val="002060"/>
                </a:solidFill>
              </a:rPr>
              <a:t>: </a:t>
            </a:r>
          </a:p>
          <a:p>
            <a:pPr algn="just">
              <a:lnSpc>
                <a:spcPct val="150000"/>
              </a:lnSpc>
            </a:pPr>
            <a:r>
              <a:rPr lang="fr-FR" dirty="0">
                <a:solidFill>
                  <a:srgbClr val="002060"/>
                </a:solidFill>
              </a:rPr>
              <a:t>50 heures d’enregistrement sans interruption jusqu’à une distance de 3 mètres.</a:t>
            </a:r>
          </a:p>
        </p:txBody>
      </p:sp>
      <p:pic>
        <p:nvPicPr>
          <p:cNvPr id="6" name="Image 5" descr="Une image contenant Panneau de signalisation, signe&#10;&#10;Le contenu généré par l’IA peut être incorrect.">
            <a:extLst>
              <a:ext uri="{FF2B5EF4-FFF2-40B4-BE49-F238E27FC236}">
                <a16:creationId xmlns:a16="http://schemas.microsoft.com/office/drawing/2014/main" id="{00C37B7B-52DE-145F-B24A-DC6362830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900" y="5477597"/>
            <a:ext cx="695422" cy="591207"/>
          </a:xfrm>
          <a:prstGeom prst="rect">
            <a:avLst/>
          </a:prstGeom>
        </p:spPr>
      </p:pic>
      <p:sp>
        <p:nvSpPr>
          <p:cNvPr id="10" name="ZoneTexte 9">
            <a:extLst>
              <a:ext uri="{FF2B5EF4-FFF2-40B4-BE49-F238E27FC236}">
                <a16:creationId xmlns:a16="http://schemas.microsoft.com/office/drawing/2014/main" id="{34FF3C32-9332-F7AB-9335-0EF0E037A78C}"/>
              </a:ext>
            </a:extLst>
          </p:cNvPr>
          <p:cNvSpPr txBox="1"/>
          <p:nvPr/>
        </p:nvSpPr>
        <p:spPr>
          <a:xfrm>
            <a:off x="1735983" y="5351469"/>
            <a:ext cx="9218677" cy="923330"/>
          </a:xfrm>
          <a:prstGeom prst="rect">
            <a:avLst/>
          </a:prstGeom>
          <a:noFill/>
        </p:spPr>
        <p:txBody>
          <a:bodyPr wrap="none" rtlCol="0">
            <a:spAutoFit/>
          </a:bodyPr>
          <a:lstStyle/>
          <a:p>
            <a:pPr marL="285750" indent="-285750">
              <a:buFont typeface="Wingdings" panose="05000000000000000000" pitchFamily="2" charset="2"/>
              <a:buChar char="q"/>
            </a:pPr>
            <a:r>
              <a:rPr lang="fr-FR" b="1" dirty="0">
                <a:solidFill>
                  <a:srgbClr val="FF0000"/>
                </a:solidFill>
              </a:rPr>
              <a:t>Tenir compte de la distance</a:t>
            </a:r>
          </a:p>
          <a:p>
            <a:pPr marL="285750" indent="-285750">
              <a:buFont typeface="Wingdings" panose="05000000000000000000" pitchFamily="2" charset="2"/>
              <a:buChar char="q"/>
            </a:pPr>
            <a:r>
              <a:rPr lang="fr-FR" b="1" dirty="0">
                <a:solidFill>
                  <a:srgbClr val="FF0000"/>
                </a:solidFill>
              </a:rPr>
              <a:t>Commenter au cours de la mission</a:t>
            </a:r>
          </a:p>
          <a:p>
            <a:pPr marL="285750" indent="-285750">
              <a:buFont typeface="Wingdings" panose="05000000000000000000" pitchFamily="2" charset="2"/>
              <a:buChar char="q"/>
            </a:pPr>
            <a:r>
              <a:rPr lang="fr-FR" b="1" dirty="0">
                <a:solidFill>
                  <a:srgbClr val="FF0000"/>
                </a:solidFill>
              </a:rPr>
              <a:t>Réaliser la mission en plusieurs enregistrement pour éviter les notes numériques polluantes</a:t>
            </a:r>
          </a:p>
        </p:txBody>
      </p:sp>
    </p:spTree>
    <p:extLst>
      <p:ext uri="{BB962C8B-B14F-4D97-AF65-F5344CB8AC3E}">
        <p14:creationId xmlns:p14="http://schemas.microsoft.com/office/powerpoint/2010/main" val="2107938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1DADBD-4836-45F3-A1DD-665C11575563}"/>
              </a:ext>
            </a:extLst>
          </p:cNvPr>
          <p:cNvPicPr>
            <a:picLocks noChangeAspect="1"/>
          </p:cNvPicPr>
          <p:nvPr/>
        </p:nvPicPr>
        <p:blipFill>
          <a:blip r:embed="rId2"/>
          <a:stretch>
            <a:fillRect/>
          </a:stretch>
        </p:blipFill>
        <p:spPr>
          <a:xfrm>
            <a:off x="151478" y="80710"/>
            <a:ext cx="1390844" cy="1257475"/>
          </a:xfrm>
          <a:prstGeom prst="rect">
            <a:avLst/>
          </a:prstGeom>
        </p:spPr>
      </p:pic>
      <p:sp>
        <p:nvSpPr>
          <p:cNvPr id="2" name="ZoneTexte 1">
            <a:extLst>
              <a:ext uri="{FF2B5EF4-FFF2-40B4-BE49-F238E27FC236}">
                <a16:creationId xmlns:a16="http://schemas.microsoft.com/office/drawing/2014/main" id="{79AFD91E-C4CA-4CF7-F05C-0FB32B23069C}"/>
              </a:ext>
            </a:extLst>
          </p:cNvPr>
          <p:cNvSpPr txBox="1"/>
          <p:nvPr/>
        </p:nvSpPr>
        <p:spPr>
          <a:xfrm>
            <a:off x="2734472" y="591585"/>
            <a:ext cx="7767484" cy="400110"/>
          </a:xfrm>
          <a:prstGeom prst="rect">
            <a:avLst/>
          </a:prstGeom>
          <a:noFill/>
        </p:spPr>
        <p:txBody>
          <a:bodyPr wrap="square" rtlCol="0">
            <a:spAutoFit/>
          </a:bodyPr>
          <a:lstStyle/>
          <a:p>
            <a:pPr algn="ctr"/>
            <a:r>
              <a:rPr lang="fr-FR" sz="2000" b="1" dirty="0">
                <a:solidFill>
                  <a:srgbClr val="002060"/>
                </a:solidFill>
                <a:latin typeface="Marianne" panose="02000000000000000000" pitchFamily="50" charset="0"/>
              </a:rPr>
              <a:t>Présentation du </a:t>
            </a:r>
            <a:r>
              <a:rPr lang="fr-FR" sz="2000" b="1" dirty="0" err="1">
                <a:solidFill>
                  <a:srgbClr val="002060"/>
                </a:solidFill>
                <a:latin typeface="Marianne" panose="02000000000000000000" pitchFamily="50" charset="0"/>
              </a:rPr>
              <a:t>Plaud</a:t>
            </a:r>
            <a:r>
              <a:rPr lang="fr-FR" sz="2000" b="1" dirty="0">
                <a:solidFill>
                  <a:srgbClr val="002060"/>
                </a:solidFill>
                <a:latin typeface="Marianne" panose="02000000000000000000" pitchFamily="50" charset="0"/>
              </a:rPr>
              <a:t> Note Pro</a:t>
            </a:r>
          </a:p>
        </p:txBody>
      </p:sp>
      <p:sp>
        <p:nvSpPr>
          <p:cNvPr id="3" name="ZoneTexte 2">
            <a:extLst>
              <a:ext uri="{FF2B5EF4-FFF2-40B4-BE49-F238E27FC236}">
                <a16:creationId xmlns:a16="http://schemas.microsoft.com/office/drawing/2014/main" id="{DE7BD28E-62EE-5496-AE73-39EDBC2992D1}"/>
              </a:ext>
            </a:extLst>
          </p:cNvPr>
          <p:cNvSpPr txBox="1"/>
          <p:nvPr/>
        </p:nvSpPr>
        <p:spPr>
          <a:xfrm>
            <a:off x="567559" y="1909516"/>
            <a:ext cx="11003515" cy="3188693"/>
          </a:xfrm>
          <a:prstGeom prst="rect">
            <a:avLst/>
          </a:prstGeom>
          <a:noFill/>
        </p:spPr>
        <p:txBody>
          <a:bodyPr wrap="square" rtlCol="0">
            <a:spAutoFit/>
          </a:bodyPr>
          <a:lstStyle/>
          <a:p>
            <a:pPr algn="ctr">
              <a:lnSpc>
                <a:spcPct val="150000"/>
              </a:lnSpc>
            </a:pPr>
            <a:r>
              <a:rPr lang="fr-FR" sz="2800" b="1" dirty="0">
                <a:solidFill>
                  <a:srgbClr val="002060"/>
                </a:solidFill>
              </a:rPr>
              <a:t>Le coût</a:t>
            </a:r>
            <a:endParaRPr lang="fr-FR" b="1" dirty="0">
              <a:solidFill>
                <a:srgbClr val="002060"/>
              </a:solidFill>
            </a:endParaRPr>
          </a:p>
          <a:p>
            <a:pPr algn="just">
              <a:lnSpc>
                <a:spcPct val="150000"/>
              </a:lnSpc>
            </a:pPr>
            <a:r>
              <a:rPr lang="fr-FR" b="1" dirty="0">
                <a:solidFill>
                  <a:srgbClr val="002060"/>
                </a:solidFill>
              </a:rPr>
              <a:t>Le dictaphone </a:t>
            </a:r>
            <a:r>
              <a:rPr lang="fr-FR" dirty="0">
                <a:solidFill>
                  <a:srgbClr val="002060"/>
                </a:solidFill>
              </a:rPr>
              <a:t>: </a:t>
            </a:r>
            <a:r>
              <a:rPr lang="fr-FR" b="1" dirty="0">
                <a:solidFill>
                  <a:srgbClr val="002060"/>
                </a:solidFill>
              </a:rPr>
              <a:t>189 €.</a:t>
            </a:r>
          </a:p>
          <a:p>
            <a:pPr algn="just">
              <a:lnSpc>
                <a:spcPct val="150000"/>
              </a:lnSpc>
            </a:pPr>
            <a:endParaRPr lang="fr-FR" b="1" dirty="0">
              <a:solidFill>
                <a:srgbClr val="002060"/>
              </a:solidFill>
            </a:endParaRPr>
          </a:p>
          <a:p>
            <a:pPr algn="just">
              <a:lnSpc>
                <a:spcPct val="150000"/>
              </a:lnSpc>
            </a:pPr>
            <a:r>
              <a:rPr lang="fr-FR" b="1" dirty="0">
                <a:solidFill>
                  <a:srgbClr val="002060"/>
                </a:solidFill>
              </a:rPr>
              <a:t>Abonnement : </a:t>
            </a:r>
          </a:p>
          <a:p>
            <a:pPr marL="285750" indent="-285750" algn="just">
              <a:lnSpc>
                <a:spcPct val="150000"/>
              </a:lnSpc>
              <a:buFont typeface="Wingdings" panose="05000000000000000000" pitchFamily="2" charset="2"/>
              <a:buChar char="q"/>
            </a:pPr>
            <a:r>
              <a:rPr lang="fr-FR" b="1" dirty="0">
                <a:solidFill>
                  <a:srgbClr val="002060"/>
                </a:solidFill>
              </a:rPr>
              <a:t>300 Mo (5h) gratuit / mois</a:t>
            </a:r>
          </a:p>
          <a:p>
            <a:pPr marL="285750" indent="-285750" algn="just">
              <a:lnSpc>
                <a:spcPct val="150000"/>
              </a:lnSpc>
              <a:buFont typeface="Wingdings" panose="05000000000000000000" pitchFamily="2" charset="2"/>
              <a:buChar char="q"/>
            </a:pPr>
            <a:r>
              <a:rPr lang="fr-FR" b="1" dirty="0">
                <a:solidFill>
                  <a:srgbClr val="002060"/>
                </a:solidFill>
              </a:rPr>
              <a:t>1200 Mo (20h) 9,2 € / mois</a:t>
            </a:r>
          </a:p>
          <a:p>
            <a:pPr marL="285750" indent="-285750" algn="just">
              <a:lnSpc>
                <a:spcPct val="150000"/>
              </a:lnSpc>
              <a:buFont typeface="Wingdings" panose="05000000000000000000" pitchFamily="2" charset="2"/>
              <a:buChar char="q"/>
            </a:pPr>
            <a:r>
              <a:rPr lang="fr-FR" b="1" dirty="0">
                <a:solidFill>
                  <a:srgbClr val="002060"/>
                </a:solidFill>
              </a:rPr>
              <a:t>Illimité 18,7 € / mois</a:t>
            </a:r>
            <a:r>
              <a:rPr lang="fr-FR" dirty="0">
                <a:solidFill>
                  <a:srgbClr val="002060"/>
                </a:solidFill>
              </a:rPr>
              <a:t> </a:t>
            </a:r>
          </a:p>
        </p:txBody>
      </p:sp>
    </p:spTree>
    <p:extLst>
      <p:ext uri="{BB962C8B-B14F-4D97-AF65-F5344CB8AC3E}">
        <p14:creationId xmlns:p14="http://schemas.microsoft.com/office/powerpoint/2010/main" val="281960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1DADBD-4836-45F3-A1DD-665C11575563}"/>
              </a:ext>
            </a:extLst>
          </p:cNvPr>
          <p:cNvPicPr>
            <a:picLocks noChangeAspect="1"/>
          </p:cNvPicPr>
          <p:nvPr/>
        </p:nvPicPr>
        <p:blipFill>
          <a:blip r:embed="rId2"/>
          <a:stretch>
            <a:fillRect/>
          </a:stretch>
        </p:blipFill>
        <p:spPr>
          <a:xfrm>
            <a:off x="151478" y="80710"/>
            <a:ext cx="1390844" cy="1257475"/>
          </a:xfrm>
          <a:prstGeom prst="rect">
            <a:avLst/>
          </a:prstGeom>
        </p:spPr>
      </p:pic>
      <p:sp>
        <p:nvSpPr>
          <p:cNvPr id="2" name="ZoneTexte 1">
            <a:extLst>
              <a:ext uri="{FF2B5EF4-FFF2-40B4-BE49-F238E27FC236}">
                <a16:creationId xmlns:a16="http://schemas.microsoft.com/office/drawing/2014/main" id="{79AFD91E-C4CA-4CF7-F05C-0FB32B23069C}"/>
              </a:ext>
            </a:extLst>
          </p:cNvPr>
          <p:cNvSpPr txBox="1"/>
          <p:nvPr/>
        </p:nvSpPr>
        <p:spPr>
          <a:xfrm>
            <a:off x="-844300" y="3429000"/>
            <a:ext cx="7767484" cy="400110"/>
          </a:xfrm>
          <a:prstGeom prst="rect">
            <a:avLst/>
          </a:prstGeom>
          <a:noFill/>
        </p:spPr>
        <p:txBody>
          <a:bodyPr wrap="square" rtlCol="0">
            <a:spAutoFit/>
          </a:bodyPr>
          <a:lstStyle/>
          <a:p>
            <a:pPr algn="ctr"/>
            <a:r>
              <a:rPr lang="fr-FR" sz="2000" b="1" dirty="0">
                <a:solidFill>
                  <a:srgbClr val="002060"/>
                </a:solidFill>
                <a:latin typeface="Marianne" panose="02000000000000000000" pitchFamily="50" charset="0"/>
              </a:rPr>
              <a:t>Présentation du </a:t>
            </a:r>
            <a:r>
              <a:rPr lang="fr-FR" sz="2000" b="1" dirty="0" err="1">
                <a:solidFill>
                  <a:srgbClr val="002060"/>
                </a:solidFill>
                <a:latin typeface="Marianne" panose="02000000000000000000" pitchFamily="50" charset="0"/>
              </a:rPr>
              <a:t>Plaud</a:t>
            </a:r>
            <a:r>
              <a:rPr lang="fr-FR" sz="2000" b="1" dirty="0">
                <a:solidFill>
                  <a:srgbClr val="002060"/>
                </a:solidFill>
                <a:latin typeface="Marianne" panose="02000000000000000000" pitchFamily="50" charset="0"/>
              </a:rPr>
              <a:t> Note Pro</a:t>
            </a:r>
          </a:p>
        </p:txBody>
      </p:sp>
      <p:pic>
        <p:nvPicPr>
          <p:cNvPr id="5" name="Image 4" descr="Une image contenant texte, capture d’écran, Police&#10;&#10;Le contenu généré par l’IA peut être incorrect.">
            <a:extLst>
              <a:ext uri="{FF2B5EF4-FFF2-40B4-BE49-F238E27FC236}">
                <a16:creationId xmlns:a16="http://schemas.microsoft.com/office/drawing/2014/main" id="{2F34FE9A-A396-5671-EFB7-960DAD4A0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422" y="53258"/>
            <a:ext cx="3484571" cy="6858000"/>
          </a:xfrm>
          <a:prstGeom prst="rect">
            <a:avLst/>
          </a:prstGeom>
        </p:spPr>
      </p:pic>
    </p:spTree>
    <p:extLst>
      <p:ext uri="{BB962C8B-B14F-4D97-AF65-F5344CB8AC3E}">
        <p14:creationId xmlns:p14="http://schemas.microsoft.com/office/powerpoint/2010/main" val="128606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1DADBD-4836-45F3-A1DD-665C11575563}"/>
              </a:ext>
            </a:extLst>
          </p:cNvPr>
          <p:cNvPicPr>
            <a:picLocks noChangeAspect="1"/>
          </p:cNvPicPr>
          <p:nvPr/>
        </p:nvPicPr>
        <p:blipFill>
          <a:blip r:embed="rId2"/>
          <a:stretch>
            <a:fillRect/>
          </a:stretch>
        </p:blipFill>
        <p:spPr>
          <a:xfrm>
            <a:off x="151478" y="80710"/>
            <a:ext cx="1390844" cy="1257475"/>
          </a:xfrm>
          <a:prstGeom prst="rect">
            <a:avLst/>
          </a:prstGeom>
        </p:spPr>
      </p:pic>
      <p:sp>
        <p:nvSpPr>
          <p:cNvPr id="2" name="ZoneTexte 1">
            <a:extLst>
              <a:ext uri="{FF2B5EF4-FFF2-40B4-BE49-F238E27FC236}">
                <a16:creationId xmlns:a16="http://schemas.microsoft.com/office/drawing/2014/main" id="{79AFD91E-C4CA-4CF7-F05C-0FB32B23069C}"/>
              </a:ext>
            </a:extLst>
          </p:cNvPr>
          <p:cNvSpPr txBox="1"/>
          <p:nvPr/>
        </p:nvSpPr>
        <p:spPr>
          <a:xfrm>
            <a:off x="2545286" y="309337"/>
            <a:ext cx="7767484" cy="400110"/>
          </a:xfrm>
          <a:prstGeom prst="rect">
            <a:avLst/>
          </a:prstGeom>
          <a:noFill/>
        </p:spPr>
        <p:txBody>
          <a:bodyPr wrap="square" rtlCol="0">
            <a:spAutoFit/>
          </a:bodyPr>
          <a:lstStyle/>
          <a:p>
            <a:pPr algn="ctr"/>
            <a:r>
              <a:rPr lang="fr-FR" sz="2000" b="1" dirty="0">
                <a:solidFill>
                  <a:srgbClr val="002060"/>
                </a:solidFill>
                <a:latin typeface="Marianne" panose="02000000000000000000" pitchFamily="50" charset="0"/>
              </a:rPr>
              <a:t>Présentation du </a:t>
            </a:r>
            <a:r>
              <a:rPr lang="fr-FR" sz="2000" b="1" dirty="0" err="1">
                <a:solidFill>
                  <a:srgbClr val="002060"/>
                </a:solidFill>
                <a:latin typeface="Marianne" panose="02000000000000000000" pitchFamily="50" charset="0"/>
              </a:rPr>
              <a:t>Plaud</a:t>
            </a:r>
            <a:r>
              <a:rPr lang="fr-FR" sz="2000" b="1" dirty="0">
                <a:solidFill>
                  <a:srgbClr val="002060"/>
                </a:solidFill>
                <a:latin typeface="Marianne" panose="02000000000000000000" pitchFamily="50" charset="0"/>
              </a:rPr>
              <a:t> Note Pro – Procès verbal</a:t>
            </a:r>
          </a:p>
        </p:txBody>
      </p:sp>
      <p:sp>
        <p:nvSpPr>
          <p:cNvPr id="10" name="ZoneTexte 9">
            <a:extLst>
              <a:ext uri="{FF2B5EF4-FFF2-40B4-BE49-F238E27FC236}">
                <a16:creationId xmlns:a16="http://schemas.microsoft.com/office/drawing/2014/main" id="{3E620DB2-831F-5FD0-FD2A-8641C7CD1DE1}"/>
              </a:ext>
            </a:extLst>
          </p:cNvPr>
          <p:cNvSpPr txBox="1"/>
          <p:nvPr/>
        </p:nvSpPr>
        <p:spPr>
          <a:xfrm>
            <a:off x="740979" y="2222938"/>
            <a:ext cx="10972800" cy="637346"/>
          </a:xfrm>
          <a:prstGeom prst="rect">
            <a:avLst/>
          </a:prstGeom>
          <a:noFill/>
        </p:spPr>
        <p:txBody>
          <a:bodyPr wrap="square" rtlCol="0">
            <a:spAutoFit/>
          </a:bodyPr>
          <a:lstStyle/>
          <a:p>
            <a:endParaRPr lang="fr-FR" dirty="0"/>
          </a:p>
        </p:txBody>
      </p:sp>
      <p:sp>
        <p:nvSpPr>
          <p:cNvPr id="11" name="Rectangle 4">
            <a:extLst>
              <a:ext uri="{FF2B5EF4-FFF2-40B4-BE49-F238E27FC236}">
                <a16:creationId xmlns:a16="http://schemas.microsoft.com/office/drawing/2014/main" id="{B83B2A7D-D93C-BCA2-73AE-2EBAE27A17D4}"/>
              </a:ext>
            </a:extLst>
          </p:cNvPr>
          <p:cNvSpPr>
            <a:spLocks noChangeArrowheads="1"/>
          </p:cNvSpPr>
          <p:nvPr/>
        </p:nvSpPr>
        <p:spPr bwMode="auto">
          <a:xfrm>
            <a:off x="131379" y="946128"/>
            <a:ext cx="11838946" cy="601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cs typeface="Liberation Mono" panose="02070409020205020404" pitchFamily="49" charset="0"/>
              </a:rPr>
              <a:t>04-08 Réunion de synthèse: Sécurité scolaire, DUERP, DTA amiante et conformité réglementaire à l’École primaire de Grandrieux Actions à mener @Circonscription (avec l’AP) - Attribuer une quotité de temps dédiée à la mission d’AP et la </a:t>
            </a:r>
            <a:r>
              <a:rPr kumimoji="0" lang="fr-FR" altLang="fr-FR" b="0" i="0" u="none" strike="noStrike" cap="none" normalizeH="0" baseline="0" dirty="0">
                <a:ln>
                  <a:noFill/>
                </a:ln>
                <a:solidFill>
                  <a:schemeClr val="tx1"/>
                </a:solidFill>
                <a:effectLst/>
                <a:cs typeface="Liberation Mono" panose="02070409020205020404" pitchFamily="49" charset="0"/>
              </a:rPr>
              <a:t>formaliser</a:t>
            </a:r>
            <a:r>
              <a:rPr kumimoji="0" lang="fr-FR" altLang="fr-FR" sz="1600" b="0" i="0" u="none" strike="noStrike" cap="none" normalizeH="0" baseline="0" dirty="0">
                <a:ln>
                  <a:noFill/>
                </a:ln>
                <a:solidFill>
                  <a:schemeClr val="tx1"/>
                </a:solidFill>
                <a:effectLst/>
                <a:cs typeface="Liberation Mono" panose="02070409020205020404" pitchFamily="49" charset="0"/>
              </a:rPr>
              <a:t> dans une lettre de cadrage - [Sans échéance mentionnée]. @ISST - Informer directement l’AP de la circonscription des prochaines visites en Lozère et l’inviter à participer - [Sans échéance mentionnée]. @Direction de l’école - Éprouver, lors du prochain exercice incendie, la capacité à acquitter l’alarme en permanence - [Sans échéance mentionnée]. @Circonscription - Étudier l’organisation d’une formation mutualisée aux extincteurs - [Sans échéance mentionnée]. @Établissement / Rectorat / DSDEN - Faire un état des lieux des personnels formés et solliciter des formations si nécessaire, en coordination avec le rectorat et la DSDEN - [Sans échéance mentionnée]. @Direction de l’école - Proposer aux agents, en réunion d’établissement, des formations académiques (premiers secours, défibrillateurs / GEA, TMS) - [Sans échéance mentionnée]. @Direction de l’école - Organiser une communication régulière autour de l’animation de l’évaluation des risques et sa transcription dans le DUERP - [Sans échéance mentionnée]. @Direction de l’école - Faire un point de situation sur la présence et l’actualisation des documents (plans, consignes, affichages) - [Sans échéance mentionnée]. @Direction de l’école - S’assurer que les trousses de secours sont accessibles et identifiées; afficher la liste et coordonnées des acteurs de prévention dans un local accessible aux enseignants et personnels - [Sans échéance mentionnée]. @Direction de l’école - Maintenir à jour la liste des acteurs de prévention affichée - [Sans échéance mentionnée]. @Direction de l’école - Informer sur l’accès aux registres SST (dématérialisés et physiques), y compris pour les agents de la collectivité - [Sans échéance mentionnée]. @Circonscription - Assurer la disponibilité d’un registre de signalement des droits d’alerte et de retrait et informer l’établissement - [Sans échéance mentionnée]. @Direction de l’école / Collectivité - Vérifier la mise en place de l’entrée accessible aux personnes en situation de handicap - [Sans échéance mentionnée]. @Direction de l’école - S’assurer de l’affichage de l’interdiction de fumer et vapoter (article R35-13-3 Code de la santé publique) - [Sans échéance mentionnée]. @Direction de l’école / Collectivité - Animer le registre de sécurité et y intégrer tous les rapports de vérification (physique ou dématérialisé) - [Sans échéance mentionnée]. @Collectivité / Direction de l’école - Insérer dans le registre de sécurité les opérations de contrôle et de maintien en bon fonctionnement des dispositifs d’alarme (conformément à PE27) - [Sans échéance mentionnée]. @Direction de l’école - Archiver les comptes rendus d’évacuation dans le registre de sécurité en plus de PGR - [Sans échéance mentionnée] …</a:t>
            </a:r>
            <a:endParaRPr kumimoji="0" lang="fr-FR" altLang="fr-FR"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263481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12750</TotalTime>
  <Words>1599</Words>
  <Application>Microsoft Office PowerPoint</Application>
  <PresentationFormat>Grand écran</PresentationFormat>
  <Paragraphs>73</Paragraphs>
  <Slides>20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Microsoft YaHei</vt:lpstr>
      <vt:lpstr>Arial</vt:lpstr>
      <vt:lpstr>Calibri</vt:lpstr>
      <vt:lpstr>Calibri Light</vt:lpstr>
      <vt:lpstr>Liberation Mono</vt:lpstr>
      <vt:lpstr>Marianne</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Julian Didier</dc:creator>
  <cp:lastModifiedBy>Didier JULIAN</cp:lastModifiedBy>
  <cp:revision>237</cp:revision>
  <dcterms:created xsi:type="dcterms:W3CDTF">2023-09-07T06:37:30Z</dcterms:created>
  <dcterms:modified xsi:type="dcterms:W3CDTF">2026-04-27T10:05:06Z</dcterms:modified>
</cp:coreProperties>
</file>