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49" r:id="rId3"/>
    <p:sldMasterId id="2147483650" r:id="rId4"/>
    <p:sldMasterId id="2147483651" r:id="rId5"/>
    <p:sldMasterId id="2147483652" r:id="rId6"/>
    <p:sldMasterId id="2147483653" r:id="rId7"/>
    <p:sldMasterId id="2147483654" r:id="rId8"/>
    <p:sldMasterId id="2147483655" r:id="rId9"/>
    <p:sldMasterId id="2147483657" r:id="rId10"/>
    <p:sldMasterId id="2147483660" r:id="rId11"/>
    <p:sldMasterId id="2147483661" r:id="rId12"/>
    <p:sldMasterId id="2147483662" r:id="rId13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1280" cy="284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lang="fr-FR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  <a:endParaRPr lang="fr-FR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1280" cy="149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lang="fr-FR" sz="2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Modifier les styles du texte du masque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 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85133DF-6B7F-4661-A753-6F4BB1DD7A41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1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Modifier les styles du texte du masque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2BB1DEE-1BF5-44D4-840E-487D8FD5447F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&lt;numéro&gt;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4760" cy="5807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anchorCtr="1" vert="eaVer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29920" cy="5807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Modifier les styles du texte du masque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3179D72-3317-436A-A9BC-3E090D0520E8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&lt;numéro&gt;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Modifier les styles du texte du masque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A6019D5-5920-4371-8374-AC3B26D966C9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&lt;numéro&gt;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77160" cy="4347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Modifier les styles du texte du masque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77160" cy="4347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Modifier les styles du texte du masque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 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6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8748B05-7377-4345-9597-2D19C5CD95D5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1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3400" cy="819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lang="fr-FR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Modifier les styles du texte du masque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3400" cy="3680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Modifier les styles du texte du masque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78960" cy="819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fr-FR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Modifier les styles du texte du masque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78960" cy="3680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Modifier les styles du texte du masque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6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 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7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8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75BD466-C821-45DF-9243-1EC36E634329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1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 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5D351AA-ED74-4ECB-8DF7-5ED742ED9733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1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 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381BB09-C47A-4859-9C51-AE0DD0E37200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1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27960" cy="1595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67880" cy="48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Modifier les styles du texte du masque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27960" cy="3807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fr-FR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Modifier les styles du texte du masque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 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033E4F6-2CB2-4826-8DA0-97C6CA6406F2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1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27960" cy="1595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67880" cy="486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27960" cy="3807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fr-FR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Modifier les styles du texte du masque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 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4B691CA-FBD1-4A6E-80FE-95060D580B25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1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/>
          <p:cNvSpPr/>
          <p:nvPr/>
        </p:nvSpPr>
        <p:spPr>
          <a:xfrm>
            <a:off x="0" y="-9000"/>
            <a:ext cx="12187800" cy="1414800"/>
          </a:xfrm>
          <a:prstGeom prst="rect">
            <a:avLst/>
          </a:prstGeom>
          <a:solidFill>
            <a:schemeClr val="lt1"/>
          </a:solidFill>
          <a:ln w="1260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lang="fr-FR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41" name="Image 8"/>
          <p:cNvPicPr/>
          <p:nvPr/>
        </p:nvPicPr>
        <p:blipFill>
          <a:blip r:embed="rId2"/>
          <a:srcRect l="0" t="0" r="20174" b="16230"/>
          <a:stretch/>
        </p:blipFill>
        <p:spPr>
          <a:xfrm>
            <a:off x="195840" y="136440"/>
            <a:ext cx="1317960" cy="112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" name="Rectangle 9"/>
          <p:cNvSpPr/>
          <p:nvPr/>
        </p:nvSpPr>
        <p:spPr>
          <a:xfrm>
            <a:off x="4357080" y="189360"/>
            <a:ext cx="3862800" cy="106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fr-FR" sz="3200" b="0" u="none" strike="noStrike">
                <a:solidFill>
                  <a:schemeClr val="accent1"/>
                </a:solidFill>
                <a:effectLst/>
                <a:uFillTx/>
                <a:latin typeface="Calibri"/>
              </a:rPr>
              <a:t>Journées de l’ANISST 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3200" b="0" u="none" strike="noStrike">
                <a:solidFill>
                  <a:schemeClr val="accent1"/>
                </a:solidFill>
                <a:effectLst/>
                <a:uFillTx/>
                <a:latin typeface="Calibri"/>
              </a:rPr>
              <a:t>Du 28 au 30 avril 2026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6"/>
          <p:cNvSpPr/>
          <p:nvPr/>
        </p:nvSpPr>
        <p:spPr>
          <a:xfrm>
            <a:off x="0" y="-9000"/>
            <a:ext cx="12187800" cy="1414800"/>
          </a:xfrm>
          <a:prstGeom prst="rect">
            <a:avLst/>
          </a:prstGeom>
          <a:solidFill>
            <a:schemeClr val="lt1"/>
          </a:solidFill>
          <a:ln w="1260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lang="fr-FR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46" name="Image 8"/>
          <p:cNvPicPr/>
          <p:nvPr/>
        </p:nvPicPr>
        <p:blipFill>
          <a:blip r:embed="rId2"/>
          <a:srcRect l="0" t="0" r="20174" b="16230"/>
          <a:stretch/>
        </p:blipFill>
        <p:spPr>
          <a:xfrm>
            <a:off x="195840" y="136440"/>
            <a:ext cx="1317960" cy="112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" name="Rectangle 9"/>
          <p:cNvSpPr/>
          <p:nvPr/>
        </p:nvSpPr>
        <p:spPr>
          <a:xfrm>
            <a:off x="4356720" y="189360"/>
            <a:ext cx="3864240" cy="106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fr-FR" sz="3200" b="0" u="none" strike="noStrike">
                <a:solidFill>
                  <a:schemeClr val="accent1"/>
                </a:solidFill>
                <a:effectLst/>
                <a:uFillTx/>
                <a:latin typeface="Calibri"/>
              </a:rPr>
              <a:t>Journées de l’ANISST 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3200" b="0" u="none" strike="noStrike">
                <a:solidFill>
                  <a:schemeClr val="accent1"/>
                </a:solidFill>
                <a:effectLst/>
                <a:uFillTx/>
                <a:latin typeface="Calibri"/>
              </a:rPr>
              <a:t>Du 28 au 30 avril 2026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3"/>
    <p:sldLayoutId id="2147483659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XRWpiYguRF0" TargetMode="External"/><Relationship Id="rId2" Type="http://schemas.openxmlformats.org/officeDocument/2006/relationships/hyperlink" Target="https://tube.numerique.gouv.fr/w/p/fXn7mYQNok8WVJhYmdg4kd?playlistPosition=1" TargetMode="External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file:///C:/Users/GALETTEER/Desktop/69 INTEFP ANISST SEMINAIRE 2026/02 PRESENTATIONS  IA et liens VISIOS/Eric GALETTE/2026-04-16 16-47-21.mp4" TargetMode="External"/><Relationship Id="rId2" Type="http://schemas.openxmlformats.org/officeDocument/2006/relationships/hyperlink" Target="https://mirai.interieur.gouv.fr/" TargetMode="External"/><Relationship Id="rId3" Type="http://schemas.openxmlformats.org/officeDocument/2006/relationships/hyperlink" Target="file:///C:/Users/GALETTEER/Desktop/69 ANISST SEMINAIRE 2026/PRESENTATION IA/2026-04-19 21-53-39.mp4" TargetMode="External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 : coins arrondis 4"/>
          <p:cNvSpPr/>
          <p:nvPr/>
        </p:nvSpPr>
        <p:spPr>
          <a:xfrm>
            <a:off x="-222840" y="1925280"/>
            <a:ext cx="11328840" cy="4567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082ca"/>
              </a:gs>
              <a:gs pos="50000">
                <a:srgbClr val="3d6fc9"/>
              </a:gs>
              <a:gs pos="100000">
                <a:srgbClr val="2f61ba"/>
              </a:gs>
            </a:gsLst>
            <a:lin ang="5400000"/>
          </a:gradFill>
          <a:ln w="6480">
            <a:solidFill>
              <a:schemeClr val="accent1"/>
            </a:solidFill>
            <a:miter/>
          </a:ln>
          <a:effectLst>
            <a:outerShdw dist="317520" dir="5400000" blurRad="152280" rotWithShape="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lang="fr-FR" sz="2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L’Intelligence Artificielle au Ministère de l’Intérieur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 : coins arrondis 17"/>
          <p:cNvSpPr/>
          <p:nvPr/>
        </p:nvSpPr>
        <p:spPr>
          <a:xfrm>
            <a:off x="-222840" y="1925280"/>
            <a:ext cx="11328840" cy="4567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082ca"/>
              </a:gs>
              <a:gs pos="50000">
                <a:srgbClr val="3d6fc9"/>
              </a:gs>
              <a:gs pos="100000">
                <a:srgbClr val="2f61ba"/>
              </a:gs>
            </a:gsLst>
            <a:lin ang="5400000"/>
          </a:gradFill>
          <a:ln w="6480">
            <a:solidFill>
              <a:schemeClr val="accent1"/>
            </a:solidFill>
            <a:miter/>
          </a:ln>
          <a:effectLst>
            <a:outerShdw dist="317520" dir="5400000" blurRad="152280" rotWithShape="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lang="fr-FR" sz="2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 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3" name=""/>
          <p:cNvPicPr/>
          <p:nvPr/>
        </p:nvPicPr>
        <p:blipFill>
          <a:blip r:embed="rId1"/>
          <a:stretch/>
        </p:blipFill>
        <p:spPr>
          <a:xfrm>
            <a:off x="2880000" y="2880000"/>
            <a:ext cx="6832080" cy="2495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 : coins arrondis 11"/>
          <p:cNvSpPr/>
          <p:nvPr/>
        </p:nvSpPr>
        <p:spPr>
          <a:xfrm>
            <a:off x="-222840" y="1925280"/>
            <a:ext cx="11328840" cy="4567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082ca"/>
              </a:gs>
              <a:gs pos="50000">
                <a:srgbClr val="3d6fc9"/>
              </a:gs>
              <a:gs pos="100000">
                <a:srgbClr val="2f61ba"/>
              </a:gs>
            </a:gsLst>
            <a:lin ang="5400000"/>
          </a:gradFill>
          <a:ln w="6480">
            <a:solidFill>
              <a:schemeClr val="accent1"/>
            </a:solidFill>
            <a:miter/>
          </a:ln>
          <a:effectLst>
            <a:outerShdw dist="317520" dir="5400000" blurRad="152280" rotWithShape="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Focus sur quatre principaux outils (3/4)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5" name=""/>
          <p:cNvPicPr/>
          <p:nvPr/>
        </p:nvPicPr>
        <p:blipFill>
          <a:blip r:embed="rId1"/>
          <a:stretch/>
        </p:blipFill>
        <p:spPr>
          <a:xfrm>
            <a:off x="1980000" y="3780000"/>
            <a:ext cx="8736480" cy="1733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 : coins arrondis 13"/>
          <p:cNvSpPr/>
          <p:nvPr/>
        </p:nvSpPr>
        <p:spPr>
          <a:xfrm>
            <a:off x="-222840" y="1925280"/>
            <a:ext cx="11328840" cy="4567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082ca"/>
              </a:gs>
              <a:gs pos="50000">
                <a:srgbClr val="3d6fc9"/>
              </a:gs>
              <a:gs pos="100000">
                <a:srgbClr val="2f61ba"/>
              </a:gs>
            </a:gsLst>
            <a:lin ang="5400000"/>
          </a:gradFill>
          <a:ln w="6480">
            <a:solidFill>
              <a:schemeClr val="accent1"/>
            </a:solidFill>
            <a:miter/>
          </a:ln>
          <a:effectLst>
            <a:outerShdw dist="317520" dir="5400000" blurRad="152280" rotWithShape="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Focus sur quatre principaux outils (4/4)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7" name=""/>
          <p:cNvPicPr/>
          <p:nvPr/>
        </p:nvPicPr>
        <p:blipFill>
          <a:blip r:embed="rId1"/>
          <a:stretch/>
        </p:blipFill>
        <p:spPr>
          <a:xfrm>
            <a:off x="2160000" y="3791520"/>
            <a:ext cx="8812440" cy="2144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 : coins arrondis 18"/>
          <p:cNvSpPr/>
          <p:nvPr/>
        </p:nvSpPr>
        <p:spPr>
          <a:xfrm>
            <a:off x="-222840" y="1925280"/>
            <a:ext cx="11328840" cy="4567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082ca"/>
              </a:gs>
              <a:gs pos="50000">
                <a:srgbClr val="3d6fc9"/>
              </a:gs>
              <a:gs pos="100000">
                <a:srgbClr val="2f61ba"/>
              </a:gs>
            </a:gsLst>
            <a:lin ang="5400000"/>
          </a:gradFill>
          <a:ln w="6480">
            <a:solidFill>
              <a:schemeClr val="accent1"/>
            </a:solidFill>
            <a:miter/>
          </a:ln>
          <a:effectLst>
            <a:outerShdw dist="317520" dir="5400000" blurRad="152280" rotWithShape="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Bêta testeur pour l’IA dans la messagerie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9" name=""/>
          <p:cNvPicPr/>
          <p:nvPr/>
        </p:nvPicPr>
        <p:blipFill>
          <a:blip r:embed="rId1"/>
          <a:stretch/>
        </p:blipFill>
        <p:spPr>
          <a:xfrm>
            <a:off x="2057040" y="3420000"/>
            <a:ext cx="8021520" cy="2587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 : coins arrondis 19"/>
          <p:cNvSpPr/>
          <p:nvPr/>
        </p:nvSpPr>
        <p:spPr>
          <a:xfrm>
            <a:off x="-222840" y="1925280"/>
            <a:ext cx="11328840" cy="4567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082ca"/>
              </a:gs>
              <a:gs pos="50000">
                <a:srgbClr val="3d6fc9"/>
              </a:gs>
              <a:gs pos="100000">
                <a:srgbClr val="2f61ba"/>
              </a:gs>
            </a:gsLst>
            <a:lin ang="5400000"/>
          </a:gradFill>
          <a:ln w="6480">
            <a:solidFill>
              <a:schemeClr val="accent1"/>
            </a:solidFill>
            <a:miter/>
          </a:ln>
          <a:effectLst>
            <a:outerShdw dist="317520" dir="5400000" blurRad="152280" rotWithShape="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Génération de texte par l’IA en réponse à un mail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1" name=""/>
          <p:cNvPicPr/>
          <p:nvPr/>
        </p:nvPicPr>
        <p:blipFill>
          <a:blip r:embed="rId1"/>
          <a:stretch/>
        </p:blipFill>
        <p:spPr>
          <a:xfrm>
            <a:off x="4088160" y="3240000"/>
            <a:ext cx="4730400" cy="2718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"/>
          <p:cNvPicPr/>
          <p:nvPr/>
        </p:nvPicPr>
        <p:blipFill>
          <a:blip r:embed="rId1"/>
          <a:stretch/>
        </p:blipFill>
        <p:spPr>
          <a:xfrm>
            <a:off x="2520000" y="1440000"/>
            <a:ext cx="7560000" cy="5302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 : coins arrondis 6"/>
          <p:cNvSpPr/>
          <p:nvPr/>
        </p:nvSpPr>
        <p:spPr>
          <a:xfrm>
            <a:off x="0" y="1620000"/>
            <a:ext cx="11698200" cy="449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082ca"/>
              </a:gs>
              <a:gs pos="50000">
                <a:srgbClr val="3d6fc9"/>
              </a:gs>
              <a:gs pos="100000">
                <a:srgbClr val="2f61ba"/>
              </a:gs>
            </a:gsLst>
            <a:lin ang="5400000"/>
          </a:gradFill>
          <a:ln w="6480">
            <a:solidFill>
              <a:schemeClr val="accent1"/>
            </a:solidFill>
            <a:miter/>
          </a:ln>
          <a:effectLst>
            <a:outerShdw dist="317520" dir="5400000" blurRad="152280" rotWithShape="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200" b="0" i="1" u="sng" strike="noStrike">
                <a:solidFill>
                  <a:srgbClr val="ffffff"/>
                </a:solidFill>
                <a:effectLst/>
                <a:uFillTx/>
                <a:latin typeface="Calibri"/>
              </a:rPr>
              <a:t>Pour aller plus loin : vidéos de présentation générale de l’IA  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2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      Les enjeux de l’intelligence artificielle pour l’administration et les services publics (1h14) 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fr-FR" sz="2200" b="0" u="none" strike="noStrike">
                <a:solidFill>
                  <a:srgbClr val="0563c1"/>
                </a:solidFill>
                <a:effectLst/>
                <a:highlight>
                  <a:srgbClr val="eeeeee"/>
                </a:highlight>
                <a:uFillTx/>
                <a:latin typeface="Calibri"/>
                <a:hlinkClick r:id="rId1"/>
              </a:rPr>
              <a:t>https://www.youtube.com/watch?v=XRWpiYguRF0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fr-FR" sz="22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La matinée IA pour les agents publics (2h19)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fr-FR" sz="22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          </a:t>
            </a:r>
            <a:r>
              <a:rPr lang="fr-FR" sz="2200" b="0" u="none" strike="noStrike">
                <a:solidFill>
                  <a:srgbClr val="0563c1"/>
                </a:solidFill>
                <a:effectLst/>
                <a:highlight>
                  <a:srgbClr val="ffffff"/>
                </a:highlight>
                <a:uFillTx/>
                <a:latin typeface="Calibri"/>
                <a:hlinkClick r:id="rId2"/>
              </a:rPr>
              <a:t>https://tube.numerique.gouv.fr/w/p/fXn7mYQNok8WVJhYmdg4kd?playlistPosition=1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 : coins arrondis 14"/>
          <p:cNvSpPr/>
          <p:nvPr/>
        </p:nvSpPr>
        <p:spPr>
          <a:xfrm>
            <a:off x="-222840" y="1925280"/>
            <a:ext cx="11328840" cy="4567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082ca"/>
              </a:gs>
              <a:gs pos="50000">
                <a:srgbClr val="3d6fc9"/>
              </a:gs>
              <a:gs pos="100000">
                <a:srgbClr val="2f61ba"/>
              </a:gs>
            </a:gsLst>
            <a:lin ang="5400000"/>
          </a:gradFill>
          <a:ln w="6480">
            <a:solidFill>
              <a:schemeClr val="accent1"/>
            </a:solidFill>
            <a:miter/>
          </a:ln>
          <a:effectLst>
            <a:outerShdw dist="317520" dir="5400000" blurRad="152280" rotWithShape="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200" b="0" i="1" u="sng" strike="noStrike">
                <a:solidFill>
                  <a:schemeClr val="lt1"/>
                </a:solidFill>
                <a:effectLst/>
                <a:uFillTx/>
                <a:latin typeface="Calibri"/>
              </a:rPr>
              <a:t>Pour aller plus loin : se former à l’IA 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5" name=""/>
          <p:cNvPicPr/>
          <p:nvPr/>
        </p:nvPicPr>
        <p:blipFill>
          <a:blip r:embed="rId1"/>
          <a:stretch/>
        </p:blipFill>
        <p:spPr>
          <a:xfrm>
            <a:off x="1080000" y="3889440"/>
            <a:ext cx="10402920" cy="1146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" name=""/>
          <p:cNvPicPr/>
          <p:nvPr/>
        </p:nvPicPr>
        <p:blipFill>
          <a:blip r:embed="rId2"/>
          <a:stretch/>
        </p:blipFill>
        <p:spPr>
          <a:xfrm>
            <a:off x="1080000" y="3210480"/>
            <a:ext cx="10436040" cy="496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" name=""/>
          <p:cNvSpPr/>
          <p:nvPr/>
        </p:nvSpPr>
        <p:spPr>
          <a:xfrm>
            <a:off x="5940000" y="5413320"/>
            <a:ext cx="4316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fr-FR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https://mentor.gouv.fr/catalog/3189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 : coins arrondis 10"/>
          <p:cNvSpPr/>
          <p:nvPr/>
        </p:nvSpPr>
        <p:spPr>
          <a:xfrm>
            <a:off x="-554040" y="1940760"/>
            <a:ext cx="11328840" cy="4567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082ca"/>
              </a:gs>
              <a:gs pos="50000">
                <a:srgbClr val="3d6fc9"/>
              </a:gs>
              <a:gs pos="100000">
                <a:srgbClr val="2f61ba"/>
              </a:gs>
            </a:gsLst>
            <a:lin ang="5400000"/>
          </a:gradFill>
          <a:ln w="6480">
            <a:solidFill>
              <a:schemeClr val="accent1"/>
            </a:solidFill>
            <a:miter/>
          </a:ln>
          <a:effectLst>
            <a:outerShdw dist="317520" dir="5400000" blurRad="152280" rotWithShape="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Merci pour votre attention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Questions / réponses 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Et vous , l’IA dans vos entités,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 c’est comment ?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9" name="Picture 9"/>
          <p:cNvPicPr/>
          <p:nvPr/>
        </p:nvPicPr>
        <p:blipFill>
          <a:blip r:embed="rId1"/>
          <a:stretch/>
        </p:blipFill>
        <p:spPr>
          <a:xfrm>
            <a:off x="8100000" y="2784600"/>
            <a:ext cx="2876040" cy="3403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 : coins arrondis 1"/>
          <p:cNvSpPr/>
          <p:nvPr/>
        </p:nvSpPr>
        <p:spPr>
          <a:xfrm>
            <a:off x="-222840" y="1925280"/>
            <a:ext cx="11328840" cy="4567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082ca"/>
              </a:gs>
              <a:gs pos="50000">
                <a:srgbClr val="3d6fc9"/>
              </a:gs>
              <a:gs pos="100000">
                <a:srgbClr val="2f61ba"/>
              </a:gs>
            </a:gsLst>
            <a:lin ang="5400000"/>
          </a:gradFill>
          <a:ln w="6480">
            <a:solidFill>
              <a:schemeClr val="accent1"/>
            </a:solidFill>
            <a:miter/>
          </a:ln>
          <a:effectLst>
            <a:outerShdw dist="317520" dir="5400000" blurRad="152280" rotWithShape="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lang="fr-FR" sz="2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Un site intranet dédié : 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9" name=""/>
          <p:cNvPicPr/>
          <p:nvPr/>
        </p:nvPicPr>
        <p:blipFill>
          <a:blip r:embed="rId1"/>
          <a:stretch/>
        </p:blipFill>
        <p:spPr>
          <a:xfrm>
            <a:off x="900000" y="3278520"/>
            <a:ext cx="10616040" cy="211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 : coins arrondis 7"/>
          <p:cNvSpPr/>
          <p:nvPr/>
        </p:nvSpPr>
        <p:spPr>
          <a:xfrm>
            <a:off x="-352800" y="1908360"/>
            <a:ext cx="11328840" cy="4567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082ca"/>
              </a:gs>
              <a:gs pos="50000">
                <a:srgbClr val="3d6fc9"/>
              </a:gs>
              <a:gs pos="100000">
                <a:srgbClr val="2f61ba"/>
              </a:gs>
            </a:gsLst>
            <a:lin ang="5400000"/>
          </a:gradFill>
          <a:ln w="6480">
            <a:solidFill>
              <a:schemeClr val="accent1"/>
            </a:solidFill>
            <a:miter/>
          </a:ln>
          <a:effectLst>
            <a:outerShdw dist="317520" dir="5400000" blurRad="152280" rotWithShape="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Un site intra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Site intranet dédié mais encore peu utilisé par les ISST : 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Résultats du mini sondage (14 réponses pour 19 ISST MI):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&gt; Peu d’ISST du MI utilise l’IA 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(sauf ponctuellement ChatGPT, Perplexity, Gamma et Copilot)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&gt;Et peu connaissait même le portail dédié MIrAI.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 : coins arrondis 5">
            <a:hlinkClick r:id="rId1"/>
          </p:cNvPr>
          <p:cNvSpPr/>
          <p:nvPr/>
        </p:nvSpPr>
        <p:spPr>
          <a:xfrm>
            <a:off x="-360000" y="1911600"/>
            <a:ext cx="11328840" cy="4567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082ca"/>
              </a:gs>
              <a:gs pos="50000">
                <a:srgbClr val="3d6fc9"/>
              </a:gs>
              <a:gs pos="100000">
                <a:srgbClr val="2f61ba"/>
              </a:gs>
            </a:gsLst>
            <a:lin ang="5400000"/>
          </a:gradFill>
          <a:ln w="6480">
            <a:solidFill>
              <a:schemeClr val="accent1"/>
            </a:solidFill>
            <a:miter/>
          </a:ln>
          <a:effectLst>
            <a:outerShdw dist="317520" dir="5400000" blurRad="152280" rotWithShape="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lang="fr-FR" sz="2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Vi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Vidéo de présentation : 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u="none" strike="noStrike">
                <a:solidFill>
                  <a:schemeClr val="lt1"/>
                </a:solidFill>
                <a:effectLst/>
                <a:uFillTx/>
                <a:latin typeface="Calibri"/>
                <a:hlinkClick r:id="rId2"/>
              </a:rPr>
              <a:t>https://mirai.interieur.gouv.fr/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C:\Users\GALETTEER\Desktop\69 INTEFP ANISST SEMINAIRE 2026\02 PRESENTATIONS  IA et liens VISIOS\Eric GALETTE\2026-04-16 16-47-21.mp4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2" name="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4442040" y="3600000"/>
            <a:ext cx="4377240" cy="2563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 : coins arrondis 2"/>
          <p:cNvSpPr/>
          <p:nvPr/>
        </p:nvSpPr>
        <p:spPr>
          <a:xfrm>
            <a:off x="-222840" y="1925280"/>
            <a:ext cx="11328840" cy="4567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082ca"/>
              </a:gs>
              <a:gs pos="50000">
                <a:srgbClr val="3d6fc9"/>
              </a:gs>
              <a:gs pos="100000">
                <a:srgbClr val="2f61ba"/>
              </a:gs>
            </a:gsLst>
            <a:lin ang="5400000"/>
          </a:gradFill>
          <a:ln w="6480">
            <a:solidFill>
              <a:schemeClr val="accent1"/>
            </a:solidFill>
            <a:miter/>
          </a:ln>
          <a:effectLst>
            <a:outerShdw dist="317520" dir="5400000" blurRad="152280" rotWithShape="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4" name=""/>
          <p:cNvPicPr/>
          <p:nvPr/>
        </p:nvPicPr>
        <p:blipFill>
          <a:blip r:embed="rId1"/>
          <a:stretch/>
        </p:blipFill>
        <p:spPr>
          <a:xfrm>
            <a:off x="4320000" y="2081880"/>
            <a:ext cx="6682320" cy="4218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 : coins arrondis 8"/>
          <p:cNvSpPr/>
          <p:nvPr/>
        </p:nvSpPr>
        <p:spPr>
          <a:xfrm>
            <a:off x="-222840" y="1925280"/>
            <a:ext cx="11328840" cy="4567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082ca"/>
              </a:gs>
              <a:gs pos="50000">
                <a:srgbClr val="3d6fc9"/>
              </a:gs>
              <a:gs pos="100000">
                <a:srgbClr val="2f61ba"/>
              </a:gs>
            </a:gsLst>
            <a:lin ang="5400000"/>
          </a:gradFill>
          <a:ln w="6480">
            <a:solidFill>
              <a:schemeClr val="accent1"/>
            </a:solidFill>
            <a:miter/>
          </a:ln>
          <a:effectLst>
            <a:outerShdw dist="317520" dir="5400000" blurRad="152280" rotWithShape="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Focus sur quatre principaux outils (1/4)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6" name=""/>
          <p:cNvPicPr/>
          <p:nvPr/>
        </p:nvPicPr>
        <p:blipFill>
          <a:blip r:embed="rId1"/>
          <a:stretch/>
        </p:blipFill>
        <p:spPr>
          <a:xfrm>
            <a:off x="3319560" y="3287520"/>
            <a:ext cx="7476480" cy="3008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 : coins arrondis 9"/>
          <p:cNvSpPr/>
          <p:nvPr/>
        </p:nvSpPr>
        <p:spPr>
          <a:xfrm>
            <a:off x="-222840" y="1925280"/>
            <a:ext cx="11328840" cy="4567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082ca"/>
              </a:gs>
              <a:gs pos="50000">
                <a:srgbClr val="3d6fc9"/>
              </a:gs>
              <a:gs pos="100000">
                <a:srgbClr val="2f61ba"/>
              </a:gs>
            </a:gsLst>
            <a:lin ang="5400000"/>
          </a:gradFill>
          <a:ln w="6480">
            <a:solidFill>
              <a:schemeClr val="accent1"/>
            </a:solidFill>
            <a:miter/>
          </a:ln>
          <a:effectLst>
            <a:outerShdw dist="317520" dir="5400000" blurRad="152280" rotWithShape="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Focus sur quatre principaux outils (2/4)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8" name=""/>
          <p:cNvPicPr/>
          <p:nvPr/>
        </p:nvPicPr>
        <p:blipFill>
          <a:blip r:embed="rId1"/>
          <a:stretch/>
        </p:blipFill>
        <p:spPr>
          <a:xfrm>
            <a:off x="2160000" y="3679920"/>
            <a:ext cx="8683200" cy="2076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 : coins arrondis 15"/>
          <p:cNvSpPr/>
          <p:nvPr/>
        </p:nvSpPr>
        <p:spPr>
          <a:xfrm>
            <a:off x="-222840" y="1925280"/>
            <a:ext cx="11328840" cy="4567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082ca"/>
              </a:gs>
              <a:gs pos="50000">
                <a:srgbClr val="3d6fc9"/>
              </a:gs>
              <a:gs pos="100000">
                <a:srgbClr val="2f61ba"/>
              </a:gs>
            </a:gsLst>
            <a:lin ang="5400000"/>
          </a:gradFill>
          <a:ln w="6480">
            <a:solidFill>
              <a:schemeClr val="accent1"/>
            </a:solidFill>
            <a:miter/>
          </a:ln>
          <a:effectLst>
            <a:outerShdw dist="317520" dir="5400000" blurRad="152280" rotWithShape="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Exemple de résumé d’un document : guide RADON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 publié par la DGT et l’ASNR en décembre 2025 : 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Document de 70 pages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Sans ouvrir le document (et en moins de 30 secondes) 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 : coins arrondis 16"/>
          <p:cNvSpPr/>
          <p:nvPr/>
        </p:nvSpPr>
        <p:spPr>
          <a:xfrm>
            <a:off x="-222840" y="1925280"/>
            <a:ext cx="11328840" cy="4567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082ca"/>
              </a:gs>
              <a:gs pos="50000">
                <a:srgbClr val="3d6fc9"/>
              </a:gs>
              <a:gs pos="100000">
                <a:srgbClr val="2f61ba"/>
              </a:gs>
            </a:gsLst>
            <a:lin ang="5400000"/>
          </a:gradFill>
          <a:ln w="6480">
            <a:solidFill>
              <a:schemeClr val="accent1"/>
            </a:solidFill>
            <a:miter/>
          </a:ln>
          <a:effectLst>
            <a:outerShdw dist="317520" dir="5400000" blurRad="152280" rotWithShape="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lang="fr-FR" sz="2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 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1" name=""/>
          <p:cNvPicPr/>
          <p:nvPr/>
        </p:nvPicPr>
        <p:blipFill>
          <a:blip r:embed="rId1"/>
          <a:stretch/>
        </p:blipFill>
        <p:spPr>
          <a:xfrm>
            <a:off x="3214440" y="2700000"/>
            <a:ext cx="6862320" cy="261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Application>LibreOffice/25.8.4.2$Windows_X86_64 LibreOffice_project/290daaa01b999472f0c7a3890eb6a550fd74c6df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description/>
  <dc:language>fr-FR</dc:language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r8>1</vt:r8>
  </property>
</Properties>
</file>